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1e0fb0fb1ad45d2" /><Relationship Type="http://schemas.openxmlformats.org/officeDocument/2006/relationships/extended-properties" Target="/docProps/app.xml" Id="R875bfc54770e43aa" /><Relationship Type="http://schemas.openxmlformats.org/officeDocument/2006/relationships/officeDocument" Target="/ppt/presentation.xml" Id="R17271eedee7f43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3777035d04241"/>
  </p:sldMasterIdLst>
  <p:notesMasterIdLst>
    <p:notesMasterId xmlns:r="http://schemas.openxmlformats.org/officeDocument/2006/relationships" r:id="R860ec2d87adc4b12"/>
  </p:notesMasterIdLst>
  <p:sldIdLst>
    <p:sldId xmlns:r="http://schemas.openxmlformats.org/officeDocument/2006/relationships" id="256" r:id="R209ccf67edfd4190"/>
    <p:sldId xmlns:r="http://schemas.openxmlformats.org/officeDocument/2006/relationships" id="257" r:id="Rba943805000641a3"/>
    <p:sldId xmlns:r="http://schemas.openxmlformats.org/officeDocument/2006/relationships" id="258" r:id="R89910f423e2743a9"/>
    <p:sldId xmlns:r="http://schemas.openxmlformats.org/officeDocument/2006/relationships" id="259" r:id="R2d309afe3b274a30"/>
    <p:sldId xmlns:r="http://schemas.openxmlformats.org/officeDocument/2006/relationships" id="260" r:id="R700b60189a624228"/>
    <p:sldId xmlns:r="http://schemas.openxmlformats.org/officeDocument/2006/relationships" id="261" r:id="Rf57eae447b3f4812"/>
    <p:sldId xmlns:r="http://schemas.openxmlformats.org/officeDocument/2006/relationships" id="262" r:id="R7459f5b1e34b43bc"/>
    <p:sldId xmlns:r="http://schemas.openxmlformats.org/officeDocument/2006/relationships" id="263" r:id="Rc21cccfe1b6c4f7f"/>
    <p:sldId xmlns:r="http://schemas.openxmlformats.org/officeDocument/2006/relationships" id="264" r:id="Rfae8cadb15a94c99"/>
    <p:sldId xmlns:r="http://schemas.openxmlformats.org/officeDocument/2006/relationships" id="265" r:id="R81bb53df3e624417"/>
    <p:sldId xmlns:r="http://schemas.openxmlformats.org/officeDocument/2006/relationships" id="266" r:id="Reec9032fd28a4893"/>
    <p:sldId xmlns:r="http://schemas.openxmlformats.org/officeDocument/2006/relationships" id="267" r:id="R15d1760a43d343cc"/>
    <p:sldId xmlns:r="http://schemas.openxmlformats.org/officeDocument/2006/relationships" id="268" r:id="R072c7d33c7064230"/>
  </p:sldIdLst>
  <p:sldSz cx="12191695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8de976fc31f4502" /><Relationship Type="http://schemas.openxmlformats.org/officeDocument/2006/relationships/slideMaster" Target="/ppt/slideMasters/slideMaster1.xml" Id="R1fc3777035d04241" /><Relationship Type="http://schemas.openxmlformats.org/officeDocument/2006/relationships/notesMaster" Target="/ppt/notesMasters/notesMaster1.xml" Id="R860ec2d87adc4b12" /><Relationship Type="http://schemas.openxmlformats.org/officeDocument/2006/relationships/presProps" Target="/ppt/presProps.xml" Id="Ra43a1598fe954271" /><Relationship Type="http://schemas.openxmlformats.org/officeDocument/2006/relationships/viewProps" Target="/ppt/viewProps.xml" Id="R4445509b3f854c14" /><Relationship Type="http://schemas.openxmlformats.org/officeDocument/2006/relationships/tableStyles" Target="/ppt/tableStyles.xml" Id="R36461c0c24374ae7" /><Relationship Type="http://schemas.openxmlformats.org/officeDocument/2006/relationships/slide" Target="/ppt/slides/slide1.xml" Id="R209ccf67edfd4190" /><Relationship Type="http://schemas.openxmlformats.org/officeDocument/2006/relationships/slide" Target="/ppt/slides/slide2.xml" Id="Rba943805000641a3" /><Relationship Type="http://schemas.openxmlformats.org/officeDocument/2006/relationships/slide" Target="/ppt/slides/slide3.xml" Id="R89910f423e2743a9" /><Relationship Type="http://schemas.openxmlformats.org/officeDocument/2006/relationships/slide" Target="/ppt/slides/slide4.xml" Id="R2d309afe3b274a30" /><Relationship Type="http://schemas.openxmlformats.org/officeDocument/2006/relationships/slide" Target="/ppt/slides/slide5.xml" Id="R700b60189a624228" /><Relationship Type="http://schemas.openxmlformats.org/officeDocument/2006/relationships/slide" Target="/ppt/slides/slide6.xml" Id="Rf57eae447b3f4812" /><Relationship Type="http://schemas.openxmlformats.org/officeDocument/2006/relationships/slide" Target="/ppt/slides/slide7.xml" Id="R7459f5b1e34b43bc" /><Relationship Type="http://schemas.openxmlformats.org/officeDocument/2006/relationships/slide" Target="/ppt/slides/slide8.xml" Id="Rc21cccfe1b6c4f7f" /><Relationship Type="http://schemas.openxmlformats.org/officeDocument/2006/relationships/slide" Target="/ppt/slides/slide9.xml" Id="Rfae8cadb15a94c99" /><Relationship Type="http://schemas.openxmlformats.org/officeDocument/2006/relationships/slide" Target="/ppt/slides/slide10.xml" Id="R81bb53df3e624417" /><Relationship Type="http://schemas.openxmlformats.org/officeDocument/2006/relationships/slide" Target="/ppt/slides/slide11.xml" Id="Reec9032fd28a4893" /><Relationship Type="http://schemas.openxmlformats.org/officeDocument/2006/relationships/slide" Target="/ppt/slides/slide12.xml" Id="R15d1760a43d343cc" /><Relationship Type="http://schemas.openxmlformats.org/officeDocument/2006/relationships/slide" Target="/ppt/slides/slide13.xml" Id="R072c7d33c706423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b894863455e40b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cead7c3c8e2403d" /><Relationship Type="http://schemas.openxmlformats.org/officeDocument/2006/relationships/notesMaster" Target="/ppt/notesMasters/notesMaster1.xml" Id="R4cb1ede0a49d461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3fcc1ea68f44300" /><Relationship Type="http://schemas.openxmlformats.org/officeDocument/2006/relationships/notesMaster" Target="/ppt/notesMasters/notesMaster1.xml" Id="R0efcd21964b44eb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05dfbb9d0504fed" /><Relationship Type="http://schemas.openxmlformats.org/officeDocument/2006/relationships/notesMaster" Target="/ppt/notesMasters/notesMaster1.xml" Id="R74a9526d0c5a4d7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5fd8b6c9e9b401e" /><Relationship Type="http://schemas.openxmlformats.org/officeDocument/2006/relationships/notesMaster" Target="/ppt/notesMasters/notesMaster1.xml" Id="Rc4ab265a7eaf44d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18aa1ea4e634c5b" /><Relationship Type="http://schemas.openxmlformats.org/officeDocument/2006/relationships/notesMaster" Target="/ppt/notesMasters/notesMaster1.xml" Id="Rfae2a5719e46462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90e59f51d8c4148" /><Relationship Type="http://schemas.openxmlformats.org/officeDocument/2006/relationships/notesMaster" Target="/ppt/notesMasters/notesMaster1.xml" Id="Rbf26c7baa9ed40a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f59f994758a487f" /><Relationship Type="http://schemas.openxmlformats.org/officeDocument/2006/relationships/notesMaster" Target="/ppt/notesMasters/notesMaster1.xml" Id="Re0dbc75e98864f0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8070e6f167e4034" /><Relationship Type="http://schemas.openxmlformats.org/officeDocument/2006/relationships/notesMaster" Target="/ppt/notesMasters/notesMaster1.xml" Id="R68142a5b18914f3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b5b202128f947ba" /><Relationship Type="http://schemas.openxmlformats.org/officeDocument/2006/relationships/notesMaster" Target="/ppt/notesMasters/notesMaster1.xml" Id="Rc13ffd91222d4de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e1f6c0f17274b15" /><Relationship Type="http://schemas.openxmlformats.org/officeDocument/2006/relationships/notesMaster" Target="/ppt/notesMasters/notesMaster1.xml" Id="Rb7e8a1f7bfeb4e4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23eb403d50c49dd" /><Relationship Type="http://schemas.openxmlformats.org/officeDocument/2006/relationships/notesMaster" Target="/ppt/notesMasters/notesMaster1.xml" Id="Rd438e767aa1843a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e80f9d0fdfa4e0e" /><Relationship Type="http://schemas.openxmlformats.org/officeDocument/2006/relationships/notesMaster" Target="/ppt/notesMasters/notesMaster1.xml" Id="R235568a2a69d4d6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a7ef9a3bbda4f2a" /><Relationship Type="http://schemas.openxmlformats.org/officeDocument/2006/relationships/notesMaster" Target="/ppt/notesMasters/notesMaster1.xml" Id="Rad3145b617c1489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1d39c4a30465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7240913bc41b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2e56deb9d491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c64d280cf41e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50a866f594f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63909cde1465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f84d3c1464bf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1fb4bea4b43c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c88e982aa48c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fca75274b435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87ff9fe1a4e35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839359C-F8CA-40FC-8814-9249A8948836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8DAF4741-FDCA-4B8C-B83E-419B7C730C89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FD0838D-DB88-4FB4-93EE-1EA88681811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20DC8A5-DAED-4236-AE61-84FBB52E42E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2B6E7D5-0B3E-4767-B995-E7CBCF8315A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3BAAD95-6BE7-4A68-9BEC-6BE9FBC0CCD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F88CDFFA-981A-464F-B162-CB4453D3DBC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5512759-5B30-4737-8855-33F5B5E238C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06D5CEC-449A-4D1E-808C-B47ADBD5D80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341153C-FA32-4578-B014-A517103A377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5C3D3FA6-E78E-4D6A-B565-7772EA17BEB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AEEBD230-9D38-42DA-99F6-3AC373844DD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51459CD-A162-4B47-9F37-84BB42A03DE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B8BC9E8-31CB-4AB1-B82F-FA622E6BD58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D583A1C-192E-44EA-81E4-044725CB1B7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634BADD-B363-451B-84E9-B3348924EA6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6280F442-E82F-4160-B4EB-5A12D517331E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B1EDEE2-4CD0-42C7-A090-7FA1047819A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52B7CB7-44AE-4B5C-AFC6-2DBB5617064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BCCF09C-C9B7-44A7-B114-4B0B98A2F23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F9FF616-125B-4F7A-8578-D2C821F7D18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320BE89-93E8-4717-8052-D9B4BF1D541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93D4F09-6264-4023-9E70-159496CA223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BFBE6C76-7AE4-4BA3-B2CB-80A8B62FD85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18D76C6-0662-4014-BC38-3169981B145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23C525A-06E2-4430-A2AB-1742780F42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4B9AA70-5AA4-48B4-B8BF-AC9244EFECC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D8F6CD70-1C9B-419A-BF11-45A79DBCC4F2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77070A42-003D-431E-841A-7D143A5EB81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21B028AB-2F72-4B1C-8E06-2E01B22ED13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C691B9BB-4AEA-4419-B402-8E488D55911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09828B6-B7E9-41A9-B535-EE03FE963EE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793AC94A-F89C-4004-9E2C-F4F51D7BEEC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11E1B1C6-EE16-44EC-BC95-DB61F2B66412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50E4AFC6-7399-487B-91A5-D71416785FF9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8D8EA2DD-1C2D-4C4E-A77A-1A9676EB119C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6153C6B-43FD-4F5C-9C68-53C7A0FD5D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353DBD1-3AF8-4A50-9AAB-6868B9D6DBF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79900DE1-E6B4-4D16-95CB-FA5D559A2E1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64837FE-74DC-4A05-9040-443F0FAA4F5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4D791F37-7122-4719-B21A-23807A4885F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A7364C97-5F84-4D35-9FD2-60E1963AB5A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411C5EBA-2C84-4B2B-ADB5-9DA6B151EF7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EEFCE863-567F-4525-9B99-BA00A49A121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590855F0-50FA-49A5-9CAD-A4367C37F15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5EFC04AB-F2E3-4CD4-83BD-D68E6E3F20A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63087F4-A2A9-4693-AD14-7DF108E7D3C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FC9F5B8-6079-4763-B8CD-8439E3DEDB6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F0B356FC-A466-4F8D-92D8-CA47F4862AD3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9200DEE0-7ED6-4B88-8FD2-093BF630E8D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90EC9D0-E6AA-43AC-B3B8-C6B02098BDA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EDF112C-C3F4-48F0-AC10-3F80B834881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FB91A18-C479-4018-93E6-19ADC65CFC0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7DDAC68D-B7FB-4198-9DDC-DC97B23C9088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8A430E15-A87B-4F88-91F8-F8B8EC423CA8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697E8D0-C0C9-4B13-8669-394F0859000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95CA206-F6F3-45D4-9A14-53A875ECA5E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2E07F18-AEB4-459C-96ED-6560E2E4104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2424883e7254e38" /><Relationship Type="http://schemas.openxmlformats.org/officeDocument/2006/relationships/slideLayout" Target="/ppt/slideLayouts/slideLayout1.xml" Id="R55af6f2a4a9a49a5" /><Relationship Type="http://schemas.openxmlformats.org/officeDocument/2006/relationships/slideLayout" Target="/ppt/slideLayouts/slideLayout2.xml" Id="R6199ac963c8e4632" /><Relationship Type="http://schemas.openxmlformats.org/officeDocument/2006/relationships/slideLayout" Target="/ppt/slideLayouts/slideLayout3.xml" Id="R9c8ce09ce5a447fd" /><Relationship Type="http://schemas.openxmlformats.org/officeDocument/2006/relationships/slideLayout" Target="/ppt/slideLayouts/slideLayout4.xml" Id="Rcb7f0a27b3b24f97" /><Relationship Type="http://schemas.openxmlformats.org/officeDocument/2006/relationships/slideLayout" Target="/ppt/slideLayouts/slideLayout5.xml" Id="Rc5f37633eeb54815" /><Relationship Type="http://schemas.openxmlformats.org/officeDocument/2006/relationships/slideLayout" Target="/ppt/slideLayouts/slideLayout6.xml" Id="Rfba4781f516a4271" /><Relationship Type="http://schemas.openxmlformats.org/officeDocument/2006/relationships/slideLayout" Target="/ppt/slideLayouts/slideLayout7.xml" Id="R9909a3343426462d" /><Relationship Type="http://schemas.openxmlformats.org/officeDocument/2006/relationships/slideLayout" Target="/ppt/slideLayouts/slideLayout8.xml" Id="R5f4ad57a99db41db" /><Relationship Type="http://schemas.openxmlformats.org/officeDocument/2006/relationships/slideLayout" Target="/ppt/slideLayouts/slideLayout9.xml" Id="R08309c291deb4fb5" /><Relationship Type="http://schemas.openxmlformats.org/officeDocument/2006/relationships/slideLayout" Target="/ppt/slideLayouts/slideLayout10.xml" Id="Ra71a116451dd47d5" /><Relationship Type="http://schemas.openxmlformats.org/officeDocument/2006/relationships/slideLayout" Target="/ppt/slideLayouts/slideLayout11.xml" Id="R7a5489f41c32416e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8E67BE01-F2CE-4D78-9D17-1540C8FC7EC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E4A1F5E-1D32-4A95-B2A5-4130A880D33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F69D900-DD75-4EE5-997B-30DB47F04E95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B7366DBD-F63B-4F8F-A037-66AAC043D115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B7E99F4-0EC4-4FA7-9366-21A8CE3BD2B7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f6f2a4a9a49a5"/>
    <p:sldLayoutId xmlns:r="http://schemas.openxmlformats.org/officeDocument/2006/relationships" id="2147483650" r:id="R6199ac963c8e4632"/>
    <p:sldLayoutId xmlns:r="http://schemas.openxmlformats.org/officeDocument/2006/relationships" id="2147483651" r:id="R9c8ce09ce5a447fd"/>
    <p:sldLayoutId xmlns:r="http://schemas.openxmlformats.org/officeDocument/2006/relationships" id="2147483652" r:id="Rcb7f0a27b3b24f97"/>
    <p:sldLayoutId xmlns:r="http://schemas.openxmlformats.org/officeDocument/2006/relationships" id="2147483653" r:id="Rc5f37633eeb54815"/>
    <p:sldLayoutId xmlns:r="http://schemas.openxmlformats.org/officeDocument/2006/relationships" id="2147483654" r:id="Rfba4781f516a4271"/>
    <p:sldLayoutId xmlns:r="http://schemas.openxmlformats.org/officeDocument/2006/relationships" id="2147483655" r:id="R9909a3343426462d"/>
    <p:sldLayoutId xmlns:r="http://schemas.openxmlformats.org/officeDocument/2006/relationships" id="2147483656" r:id="R5f4ad57a99db41db"/>
    <p:sldLayoutId xmlns:r="http://schemas.openxmlformats.org/officeDocument/2006/relationships" id="2147483657" r:id="R08309c291deb4fb5"/>
    <p:sldLayoutId xmlns:r="http://schemas.openxmlformats.org/officeDocument/2006/relationships" id="2147483658" r:id="Ra71a116451dd47d5"/>
    <p:sldLayoutId xmlns:r="http://schemas.openxmlformats.org/officeDocument/2006/relationships" id="2147483659" r:id="R7a5489f41c32416e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8291c20d08f4485" /><Relationship Type="http://schemas.openxmlformats.org/officeDocument/2006/relationships/notesSlide" Target="/ppt/notesSlides/notesSlide1.xml" Id="Rc9ce8292dfed404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e5fc2aad3374a0a" /><Relationship Type="http://schemas.openxmlformats.org/officeDocument/2006/relationships/notesSlide" Target="/ppt/notesSlides/notesSlide10.xml" Id="Rde62f103d90c4fd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1633162618d4d57" /><Relationship Type="http://schemas.openxmlformats.org/officeDocument/2006/relationships/notesSlide" Target="/ppt/notesSlides/notesSlide11.xml" Id="Re35df538de284b8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b6bb2608c124965" /><Relationship Type="http://schemas.openxmlformats.org/officeDocument/2006/relationships/notesSlide" Target="/ppt/notesSlides/notesSlide12.xml" Id="Rfbbed0478ac3452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1db8ae4994849df" /><Relationship Type="http://schemas.openxmlformats.org/officeDocument/2006/relationships/notesSlide" Target="/ppt/notesSlides/notesSlide13.xml" Id="R2c0b48bbe700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25e39d4ce8c4c20" /><Relationship Type="http://schemas.openxmlformats.org/officeDocument/2006/relationships/notesSlide" Target="/ppt/notesSlides/notesSlide2.xml" Id="Rd808361f4674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3cf1adb77bf46fe" /><Relationship Type="http://schemas.openxmlformats.org/officeDocument/2006/relationships/notesSlide" Target="/ppt/notesSlides/notesSlide3.xml" Id="Rc5964a1b32d3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a20a8b3a9b243ba" /><Relationship Type="http://schemas.openxmlformats.org/officeDocument/2006/relationships/notesSlide" Target="/ppt/notesSlides/notesSlide4.xml" Id="R0704150a8602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708eecdec014dbf" /><Relationship Type="http://schemas.openxmlformats.org/officeDocument/2006/relationships/notesSlide" Target="/ppt/notesSlides/notesSlide5.xml" Id="R2b46007c53a0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d15efb7f44d46b7" /><Relationship Type="http://schemas.openxmlformats.org/officeDocument/2006/relationships/notesSlide" Target="/ppt/notesSlides/notesSlide6.xml" Id="R94205c465b3a41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369245c8b1447e0" /><Relationship Type="http://schemas.openxmlformats.org/officeDocument/2006/relationships/notesSlide" Target="/ppt/notesSlides/notesSlide7.xml" Id="R3a07d18b40a647e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9ada6f0160a4c41" /><Relationship Type="http://schemas.openxmlformats.org/officeDocument/2006/relationships/notesSlide" Target="/ppt/notesSlides/notesSlide8.xml" Id="Rbf8d45823b24406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99ca7385f4d4ef7" /><Relationship Type="http://schemas.openxmlformats.org/officeDocument/2006/relationships/notesSlide" Target="/ppt/notesSlides/notesSlide9.xml" Id="R68d1cc3f3e4e4f3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F386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95259BD7-F1F6-4EEA-A9A3-E9F029977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286000"/>
            <a:ext cx="10698480" cy="2011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5400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WorkWingman</a:t>
            </a:r>
          </a:p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2800" b="1" i="0">
                <a:solidFill>
                  <a:srgbClr val="E3F2FD"/>
                </a:solidFill>
                <a:latin typeface="Calibri"/>
                <a:ea typeface="Calibri"/>
                <a:cs typeface="Calibri"/>
              </a:rPr>
              <a:t>The Common App for jobs.</a:t>
            </a:r>
          </a:p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1800" b="0" i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 free, local-first, privacy-first job-application copilot.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E3E5FB8F-59BC-44D2-A637-2D8999CEA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6035040"/>
            <a:ext cx="106984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1200" b="0" i="0">
                <a:solidFill>
                  <a:srgbClr val="E3F2FD"/>
                </a:solidFill>
                <a:latin typeface="Calibri"/>
                <a:ea typeface="Calibri"/>
                <a:cs typeface="Calibri"/>
              </a:rPr>
              <a:t>Pre-seed pitch  ·  2026</a:t>
            </a:r>
          </a:p>
        </p:txBody>
      </p:sp>
    </p:spTree>
    <p:extLst>
      <p:ext uri="{BB962C8B-B14F-4D97-AF65-F5344CB8AC3E}">
        <p14:creationId xmlns:p14="http://schemas.microsoft.com/office/powerpoint/2010/main" val="107417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E4F4B9E-6124-4D4B-8D2A-FF8CEF2E7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4A0BC7D2-4CBC-44C0-A898-5BFFB7384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Evidence &amp; market context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C0D9902-94C7-4AA4-AFDD-F362D8401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10 / 13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F7B693CF-2EDD-43CF-9CB3-DCF0384FF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4572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Simplify (YC W21, 1M+ users) — free-core model works.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Teal (~4M users, acquired Ramped 2026) — B2C paywall works ($13/$29/$79).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Huntr (Pro $40/mo + Advisor org plans) — the institutional wedge works.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• [Insert WorkWingman's own metrics as they accrue: users, applications, org pilots.]</a:t>
            </a:r>
          </a:p>
        </p:txBody>
      </p:sp>
    </p:spTree>
    <p:extLst>
      <p:ext uri="{BB962C8B-B14F-4D97-AF65-F5344CB8AC3E}">
        <p14:creationId xmlns:p14="http://schemas.microsoft.com/office/powerpoint/2010/main" val="167631122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26148A9-1C28-4B71-B259-87397E839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D24B0E51-CACD-4B69-9551-402BBF14D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Competition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8456750-8D22-4CA7-B0FC-378C3887C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11 / 13</a:t>
            </a:r>
          </a:p>
        </p:txBody>
      </p:sp>
      <p:graphicFrame>
        <p:nvGraphicFramePr>
          <p:cNvPr id="9" name="Table 4"/>
          <p:cNvGraphicFramePr/>
          <p:nvPr/>
        </p:nvGraphicFramePr>
        <p:xfrm>
          <a:off xmlns:a="http://schemas.openxmlformats.org/drawingml/2006/main" x="640080" y="1645920"/>
          <a:ext xmlns:a="http://schemas.openxmlformats.org/drawingml/2006/main" cx="10881360" cy="384048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340"/>
                <a:gridCol w="2720340"/>
                <a:gridCol w="2720340"/>
                <a:gridCol w="2720340"/>
              </a:tblGrid>
              <a:tr h="640080">
                <a:tc>
                  <a:txBody>
                    <a:bodyPr/>
                    <a:lstStyle/>
                    <a:p/>
                  </a:txBody>
                  <a:tcPr marL="91440" marR="91440" marT="45720" marB="45720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</a:rPr>
                        <a:t>Volume bots</a:t>
                      </a:r>
                    </a:p>
                  </a:txBody>
                  <a:tcPr marL="91440" marR="91440" marT="45720" marB="45720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</a:rPr>
                        <a:t>Trackers</a:t>
                      </a:r>
                    </a:p>
                  </a:txBody>
                  <a:tcPr marL="91440" marR="91440" marT="45720" marB="45720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</a:rPr>
                        <a:t>WorkWingman</a:t>
                      </a:r>
                    </a:p>
                  </a:txBody>
                  <a:tcPr marL="91440" marR="91440" marT="45720" marB="45720">
                    <a:solidFill>
                      <a:srgbClr val="1F3864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22222"/>
                          </a:solidFill>
                        </a:rPr>
                        <a:t>Data ownership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Their cloud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Their cloud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E7D32"/>
                          </a:solidFill>
                        </a:rPr>
                        <a:t>User's machine</a:t>
                      </a:r>
                    </a:p>
                  </a:txBody>
                  <a:tcPr marL="91440" marR="91440" marT="45720" marB="45720">
                    <a:solidFill>
                      <a:srgbClr val="E8F5E9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22222"/>
                          </a:solidFill>
                        </a:rPr>
                        <a:t>Auto-submit / scrape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Yes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Partial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E7D32"/>
                          </a:solidFill>
                        </a:rPr>
                        <a:t>No — human-in-loop</a:t>
                      </a:r>
                    </a:p>
                  </a:txBody>
                  <a:tcPr marL="91440" marR="91440" marT="45720" marB="45720">
                    <a:solidFill>
                      <a:srgbClr val="E8F5E9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22222"/>
                          </a:solidFill>
                        </a:rPr>
                        <a:t>Sells/leverages data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Often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Sometimes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E7D32"/>
                          </a:solidFill>
                        </a:rPr>
                        <a:t>Never</a:t>
                      </a:r>
                    </a:p>
                  </a:txBody>
                  <a:tcPr marL="91440" marR="91440" marT="45720" marB="45720">
                    <a:solidFill>
                      <a:srgbClr val="E8F5E9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22222"/>
                          </a:solidFill>
                        </a:rPr>
                        <a:t>Institutional motion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No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Huntr only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E7D32"/>
                          </a:solidFill>
                        </a:rPr>
                        <a:t>Yes, core</a:t>
                      </a:r>
                    </a:p>
                  </a:txBody>
                  <a:tcPr marL="91440" marR="91440" marT="45720" marB="45720">
                    <a:solidFill>
                      <a:srgbClr val="E8F5E9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22222"/>
                          </a:solidFill>
                        </a:rPr>
                        <a:t>Endgame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Get banned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22222"/>
                          </a:solidFill>
                        </a:rPr>
                        <a:t>Tracker SaaS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2E7D32"/>
                          </a:solidFill>
                        </a:rPr>
                        <a:t>Common App for jobs</a:t>
                      </a:r>
                    </a:p>
                  </a:txBody>
                  <a:tcPr marL="91440" marR="91440" marT="45720" marB="45720">
                    <a:solidFill>
                      <a:srgbClr val="E8F5E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86226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A2BCB91-092D-41DB-BC71-1C83B8312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1E5E323B-D502-4CC0-A2F9-15B168F3F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Legal &amp; trust risk controls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5A8E3DB-AD96-4127-84FB-48333F13F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12 / 13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EFF0527-52F3-4E18-8D03-6A033B1AA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4572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Local, user-authenticated, human-paced assistive agent — NOT a server-side scraper.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6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   – Architecture reduces cited access-control risks; it is not a legal safe harbor.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Never automates LinkedIn actions or scrapes; fills the user's own applications with consent.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Claims-wallet verification is planned to reduce FCRA risk; counsel is required before shipping.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Zero-knowledge sync; BYOK secrets; SOC 2 on the roadmap.</a:t>
            </a:r>
          </a:p>
        </p:txBody>
      </p:sp>
    </p:spTree>
    <p:extLst>
      <p:ext uri="{BB962C8B-B14F-4D97-AF65-F5344CB8AC3E}">
        <p14:creationId xmlns:p14="http://schemas.microsoft.com/office/powerpoint/2010/main" val="134805941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F386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FB9A5518-D81A-45FA-AD2D-75E2099C0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280160"/>
            <a:ext cx="10515600" cy="4937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Team &amp; Ask</a:t>
            </a:r>
          </a:p>
          <a:p xmlns:a="http://schemas.openxmlformats.org/drawingml/2006/main">
            <a:pPr algn="l">
              <a:spcAft>
                <a:spcPts val="1000"/>
              </a:spcAft>
              <a:buNone/>
            </a:pPr>
            <a:r>
              <a:rPr sz="1800" b="0" i="0">
                <a:solidFill>
                  <a:srgbClr val="E3F2FD"/>
                </a:solidFill>
                <a:latin typeface="Calibri"/>
                <a:ea typeface="Calibri"/>
                <a:cs typeface="Calibri"/>
              </a:rPr>
              <a:t>Team: Andrew Jones — founder/engineer. Black-owned, founder-built; every commit independently review-gated. [Advisors — fill in.]</a:t>
            </a:r>
          </a:p>
          <a:p xmlns:a="http://schemas.openxmlformats.org/drawingml/2006/main">
            <a:pPr algn="l">
              <a:spcAft>
                <a:spcPts val="1000"/>
              </a:spcAft>
              <a:buNone/>
            </a:pPr>
            <a:r>
              <a:rPr sz="2000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Vision: the trusted, portable, user-owned candidate profile — the Common App for jobs.</a:t>
            </a:r>
          </a:p>
          <a:p xmlns:a="http://schemas.openxmlformats.org/drawingml/2006/main">
            <a:pPr algn="l">
              <a:spcAft>
                <a:spcPts val="1000"/>
              </a:spcAft>
              <a:buNone/>
            </a:pPr>
            <a:r>
              <a:rPr sz="1800" b="0" i="0">
                <a:solidFill>
                  <a:srgbClr val="E3F2FD"/>
                </a:solidFill>
                <a:latin typeface="Calibri"/>
                <a:ea typeface="Calibri"/>
                <a:cs typeface="Calibri"/>
              </a:rPr>
              <a:t>Ask: [funding amount + use of funds — fill in].</a:t>
            </a:r>
          </a:p>
          <a:p xmlns:a="http://schemas.openxmlformats.org/drawingml/2006/main">
            <a:pPr algn="l">
              <a:spcAft>
                <a:spcPts val="1000"/>
              </a:spcAft>
              <a:buNone/>
            </a:pPr>
            <a:r>
              <a:rPr sz="1800" b="0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Near-term goal: a trusted free-core base + the first 10–50 institutional seats — proving both the ethos and the durable revenue engine.</a:t>
            </a:r>
          </a:p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1800" b="0" i="1">
                <a:solidFill>
                  <a:srgbClr val="E3F2FD"/>
                </a:solidFill>
                <a:latin typeface="Calibri"/>
                <a:ea typeface="Calibri"/>
                <a:cs typeface="Calibri"/>
              </a:rPr>
              <a:t>A billion-dollar outcome that gets there by keeping job seekers first — not despite it.</a:t>
            </a:r>
          </a:p>
        </p:txBody>
      </p:sp>
    </p:spTree>
    <p:extLst>
      <p:ext uri="{BB962C8B-B14F-4D97-AF65-F5344CB8AC3E}">
        <p14:creationId xmlns:p14="http://schemas.microsoft.com/office/powerpoint/2010/main" val="7422211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F3011F4-44C0-45A4-A42F-415A675F0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536C827C-C192-4E45-AF3A-F5D718F5B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The problem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96F8E03-0925-49ED-945F-F52DC71A4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2 / 13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AC13BBB0-CCB4-444D-8D61-E9CCD95C3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4572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Every employer uses a different ATS (Workday, Greenhouse, iCIMS).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6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   – Candidates re-enter the same history endlessly — the “ATS parsing tax.”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“Helper” AI tools mostly auto-apply to hundreds of jobs.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6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   – They spam employers, get users banned, invite lawsuits, and harvest data.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The old job-board model is collapsing.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600" b="1" i="0">
                <a:solidFill>
                  <a:srgbClr val="C0392B"/>
                </a:solidFill>
                <a:latin typeface="Calibri"/>
                <a:ea typeface="Calibri"/>
                <a:cs typeface="Calibri"/>
              </a:rPr>
              <a:t>   – Monster + CareerBuilder filed Chapter 11 in June 2025.</a:t>
            </a:r>
          </a:p>
        </p:txBody>
      </p:sp>
    </p:spTree>
    <p:extLst>
      <p:ext uri="{BB962C8B-B14F-4D97-AF65-F5344CB8AC3E}">
        <p14:creationId xmlns:p14="http://schemas.microsoft.com/office/powerpoint/2010/main" val="3437429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F386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AA5CC4F4-55D1-4F46-B54A-3D97D8139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11680"/>
            <a:ext cx="10332720" cy="2743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 winning product isn't the one that applies to the MOST jobs.</a:t>
            </a:r>
          </a:p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E3F2FD"/>
                </a:solidFill>
                <a:latin typeface="Calibri"/>
                <a:ea typeface="Calibri"/>
                <a:cs typeface="Calibri"/>
              </a:rPr>
              <a:t>It's the one job seekers TRUST with their whole career.</a:t>
            </a:r>
          </a:p>
          <a:p xmlns:a="http://schemas.openxmlformats.org/drawingml/2006/main">
            <a:pPr algn="l">
              <a:spcAft>
                <a:spcPts val="400"/>
              </a:spcAft>
              <a:buNone/>
            </a:pPr>
            <a:r>
              <a:rPr sz="1800" b="0" i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Trust is the moat — and the only thing that later earns cooperation from LinkedIn, Workday, and employers instead of cease-and-desist letters.</a:t>
            </a:r>
          </a:p>
        </p:txBody>
      </p:sp>
    </p:spTree>
    <p:extLst>
      <p:ext uri="{BB962C8B-B14F-4D97-AF65-F5344CB8AC3E}">
        <p14:creationId xmlns:p14="http://schemas.microsoft.com/office/powerpoint/2010/main" val="116425795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2A4C945-56EB-4055-8475-38017E563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42E3C2B2-8952-40CC-A400-4A492AD9D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The solution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83465EF-C608-494D-99A9-B802D072F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4 / 13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8EBFB9A-43BE-43BC-9091-3F94D839B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4572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1565C0"/>
                </a:solidFill>
                <a:latin typeface="Calibri"/>
                <a:ea typeface="Calibri"/>
                <a:cs typeface="Calibri"/>
              </a:rPr>
              <a:t>• A free, local-first copilot that runs your entire job search from your own machine.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6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   – Data stays on the user's device (local JSON + encrypted vault).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6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   – Tailors resumes, fills any ATS application — human always in the loop, never auto-submits.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6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   – BYOK (bring your own AI key) or a managed option.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600" b="1" i="0">
                <a:solidFill>
                  <a:srgbClr val="2E7D32"/>
                </a:solidFill>
                <a:latin typeface="Calibri"/>
                <a:ea typeface="Calibri"/>
                <a:cs typeface="Calibri"/>
              </a:rPr>
              <a:t>   – Never scrapes. Never sells data.</a:t>
            </a:r>
          </a:p>
        </p:txBody>
      </p:sp>
    </p:spTree>
    <p:extLst>
      <p:ext uri="{BB962C8B-B14F-4D97-AF65-F5344CB8AC3E}">
        <p14:creationId xmlns:p14="http://schemas.microsoft.com/office/powerpoint/2010/main" val="97622293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6AD2246-B826-4021-AEB2-C59B0D2E2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2F3F9B27-B4BB-40C6-8518-BC89C37E6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The product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095E774-AAAC-4406-8F24-86E2E4CE2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5 / 13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1F7AAEFA-588C-4310-93FF-9B9BCE099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4572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Electron + Angular + .NET desktop app; watchable, human-paced automation (Playwright).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Cross-ATS connectors (Greenhouse, Workday, iCIMS) + shared credential-translation layer.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Resume/cover-letter tailoring, interview prep, application tracker, study content.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KeePass-compatible vault; SSO for the user's own accounts (LinkedIn, GitHub, Apple, Google).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1565C0"/>
                </a:solidFill>
                <a:latin typeface="Calibri"/>
                <a:ea typeface="Calibri"/>
                <a:cs typeface="Calibri"/>
              </a:rPr>
              <a:t>• The human-in-the-loop pause is the legal AND trust story in one UX choice.</a:t>
            </a:r>
          </a:p>
        </p:txBody>
      </p:sp>
    </p:spTree>
    <p:extLst>
      <p:ext uri="{BB962C8B-B14F-4D97-AF65-F5344CB8AC3E}">
        <p14:creationId xmlns:p14="http://schemas.microsoft.com/office/powerpoint/2010/main" val="190403253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ECDD542-C7EC-455F-B76C-B613A4B8A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C0A69889-6B8A-48D4-BFFE-50B664548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Why now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C886BDA-661E-4CED-A187-CDC237909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6 / 13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3A8A0254-1FEA-4605-9AE5-48C31E4BB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4572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ATS fragmentation is worse than ever; AI makes tailoring cheap.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2E7D32"/>
                </a:solidFill>
                <a:latin typeface="Calibri"/>
                <a:ea typeface="Calibri"/>
                <a:cs typeface="Calibri"/>
              </a:rPr>
              <a:t>• BYOK makes margins fat — the user pays for inference (~90% gross margin).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Job-board incumbents are dying (Monster/CareerBuilder Ch. 11).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Local-first + privacy is now mainstream demand, not a niche.</a:t>
            </a:r>
          </a:p>
        </p:txBody>
      </p:sp>
    </p:spTree>
    <p:extLst>
      <p:ext uri="{BB962C8B-B14F-4D97-AF65-F5344CB8AC3E}">
        <p14:creationId xmlns:p14="http://schemas.microsoft.com/office/powerpoint/2010/main" val="14271142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8B9BFDA-8E4F-4561-B680-91618068B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4C99E15D-D750-49D0-BC35-490CB76D4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Business model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D2C2F53-9429-402C-B4FB-678DCDCBE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7 / 13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1B8EF681-0526-4D66-802D-E52725C91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17320"/>
            <a:ext cx="108813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1700" b="1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Free forever for the core job seeker. Money from convenience + the people who help job seekers.</a:t>
            </a:r>
          </a:p>
        </p:txBody>
      </p:sp>
      <p:graphicFrame>
        <p:nvGraphicFramePr>
          <p:cNvPr id="11" name="Table 5"/>
          <p:cNvGraphicFramePr/>
          <p:nvPr/>
        </p:nvGraphicFramePr>
        <p:xfrm>
          <a:off xmlns:a="http://schemas.openxmlformats.org/drawingml/2006/main" x="640080" y="2103120"/>
          <a:ext xmlns:a="http://schemas.openxmlformats.org/drawingml/2006/main" cx="10881360" cy="329184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3291840"/>
                <a:gridCol w="2103120"/>
              </a:tblGrid>
              <a:tr h="548640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FFFFF"/>
                          </a:solidFill>
                        </a:rPr>
                        <a:t>Layer</a:t>
                      </a:r>
                    </a:p>
                  </a:txBody>
                  <a:tcPr marL="91440" marR="91440" marT="45720" marB="45720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FFFFF"/>
                          </a:solidFill>
                        </a:rPr>
                        <a:t>Price (assumption)</a:t>
                      </a:r>
                    </a:p>
                  </a:txBody>
                  <a:tcPr marL="91440" marR="91440" marT="45720" marB="45720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FFFFF"/>
                          </a:solidFill>
                        </a:rPr>
                        <a:t>Margin</a:t>
                      </a:r>
                    </a:p>
                  </a:txBody>
                  <a:tcPr marL="91440" marR="91440" marT="45720" marB="45720">
                    <a:solidFill>
                      <a:srgbClr val="1F3864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22222"/>
                          </a:solidFill>
                        </a:rPr>
                        <a:t>Free local core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$0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22222"/>
                          </a:solidFill>
                        </a:rPr>
                        <a:t>Plus (BYOK convenience)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~$19/mo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~90%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22222"/>
                          </a:solidFill>
                        </a:rPr>
                        <a:t>Pro (managed AI)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~$29/mo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~78%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22222"/>
                          </a:solidFill>
                        </a:rPr>
                        <a:t>Org seat (coach/school/workforce)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~$10–12/seat/mo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~80–85%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22222"/>
                          </a:solidFill>
                        </a:rPr>
                        <a:t>Verified-claims (later, consent-gated)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~$15–40/event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222222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E3F2F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6001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3D5665E-391C-421A-BDBB-DFB06DDDD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8CE1D033-2635-4031-B2AF-26250438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Go-to-market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EFEBF3E-18CC-4D5F-A484-CD2E3FE0F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8 / 13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BE76B4B2-1B48-41E9-8631-5EC0C4F2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4572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1. Seed the trusted free core (privacy/dev communities, word-of-mouth; CAC $20–60).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2. Land helpers — coaches first (fast close), then a bootcamp + a university career center.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3. Reposition to lifelong career management (beats churn).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1565C0"/>
                </a:solidFill>
                <a:latin typeface="Calibri"/>
                <a:ea typeface="Calibri"/>
                <a:cs typeface="Calibri"/>
              </a:rPr>
              <a:t>• 4. Partnerships with LinkedIn/Workday/employers — LAST, from leverage.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2E7D32"/>
                </a:solidFill>
                <a:latin typeface="Calibri"/>
                <a:ea typeface="Calibri"/>
                <a:cs typeface="Calibri"/>
              </a:rPr>
              <a:t>• The job seeker stays the customer at every step.</a:t>
            </a:r>
          </a:p>
        </p:txBody>
      </p:sp>
    </p:spTree>
    <p:extLst>
      <p:ext uri="{BB962C8B-B14F-4D97-AF65-F5344CB8AC3E}">
        <p14:creationId xmlns:p14="http://schemas.microsoft.com/office/powerpoint/2010/main" val="148020460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9F6EAD4-5D9E-4492-B4E4-EF499D2E2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65C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2BF0DD70-0A90-469A-B38C-43F73CAD8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07899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600"/>
              </a:spcAft>
              <a:buNone/>
            </a:pPr>
            <a:r>
              <a:rPr sz="3000" b="1" i="0">
                <a:solidFill>
                  <a:srgbClr val="1F3864"/>
                </a:solidFill>
                <a:latin typeface="Calibri"/>
                <a:ea typeface="Calibri"/>
                <a:cs typeface="Calibri"/>
              </a:rPr>
              <a:t>The churn problem — solved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8A2FFFD-52DD-4022-98F5-12B842374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411480"/>
            <a:ext cx="8229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spcAft>
                <a:spcPts val="600"/>
              </a:spcAft>
              <a:buNone/>
            </a:pPr>
            <a:r>
              <a:rPr sz="12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9 / 13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FDF1046-53A1-4FD6-A6D0-AAC1BCD49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4572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C0392B"/>
                </a:solidFill>
                <a:latin typeface="Calibri"/>
                <a:ea typeface="Calibri"/>
                <a:cs typeface="Calibri"/>
              </a:rPr>
              <a:t>• Job seekers churn the instant they're hired (12–25% monthly churn observed).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• Pure prosumer needs 80k–120k active users to sustain a small team.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1" i="0">
                <a:solidFill>
                  <a:srgbClr val="2E7D32"/>
                </a:solidFill>
                <a:latin typeface="Calibri"/>
                <a:ea typeface="Calibri"/>
                <a:cs typeface="Calibri"/>
              </a:rPr>
              <a:t>• Institutional seats don't churn on one hire.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600" b="1" i="0">
                <a:solidFill>
                  <a:srgbClr val="2E7D32"/>
                </a:solidFill>
                <a:latin typeface="Calibri"/>
                <a:ea typeface="Calibri"/>
                <a:cs typeface="Calibri"/>
              </a:rPr>
              <a:t>   – 50 orgs ≈ $120k MRR = same as 100k prosumer users — cheaper and stickier.</a:t>
            </a:r>
          </a:p>
          <a:p xmlns:a="http://schemas.openxmlformats.org/drawingml/2006/main">
            <a:pPr algn="l">
              <a:spcAft>
                <a:spcPts val="800"/>
              </a:spcAft>
              <a:buNone/>
            </a:pPr>
            <a:r>
              <a:rPr sz="1800" b="0" i="0">
                <a:solidFill>
                  <a:srgbClr val="666666"/>
                </a:solidFill>
                <a:latin typeface="Calibri"/>
                <a:ea typeface="Calibri"/>
                <a:cs typeface="Calibri"/>
              </a:rPr>
              <a:t>• This slide wins or loses a SaaS-savvy investor. Lead with it.</a:t>
            </a:r>
          </a:p>
        </p:txBody>
      </p:sp>
    </p:spTree>
    <p:extLst>
      <p:ext uri="{BB962C8B-B14F-4D97-AF65-F5344CB8AC3E}">
        <p14:creationId xmlns:p14="http://schemas.microsoft.com/office/powerpoint/2010/main" val="171782947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2026-07-20T21:17:45.4280000Z</dcterms:created>
  <dcterms:modified xsi:type="dcterms:W3CDTF">2026-07-20T21:17:45.4280000Z</dcterms:modified>
</coreProperties>
</file>