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4384ec521e64963" /><Relationship Type="http://schemas.openxmlformats.org/officeDocument/2006/relationships/extended-properties" Target="/docProps/app.xml" Id="Rac359f86310b4b33" /><Relationship Type="http://schemas.openxmlformats.org/officeDocument/2006/relationships/officeDocument" Target="/ppt/presentation.xml" Id="R49009145c2e2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e557a146a49fd"/>
  </p:sldMasterIdLst>
  <p:notesMasterIdLst>
    <p:notesMasterId xmlns:r="http://schemas.openxmlformats.org/officeDocument/2006/relationships" r:id="Re156aaa8ff124f24"/>
  </p:notesMasterIdLst>
  <p:sldIdLst>
    <p:sldId xmlns:r="http://schemas.openxmlformats.org/officeDocument/2006/relationships" id="256" r:id="R7837f826db5148b5"/>
    <p:sldId xmlns:r="http://schemas.openxmlformats.org/officeDocument/2006/relationships" id="257" r:id="Rf56b04d6138642c9"/>
    <p:sldId xmlns:r="http://schemas.openxmlformats.org/officeDocument/2006/relationships" id="258" r:id="Rf42df2f34f3349f8"/>
    <p:sldId xmlns:r="http://schemas.openxmlformats.org/officeDocument/2006/relationships" id="259" r:id="R46658bab77fd48f6"/>
    <p:sldId xmlns:r="http://schemas.openxmlformats.org/officeDocument/2006/relationships" id="260" r:id="R370cf99d0fb44007"/>
    <p:sldId xmlns:r="http://schemas.openxmlformats.org/officeDocument/2006/relationships" id="261" r:id="Rdb7c468e59ac4f27"/>
    <p:sldId xmlns:r="http://schemas.openxmlformats.org/officeDocument/2006/relationships" id="262" r:id="Ra7037293c93249ad"/>
    <p:sldId xmlns:r="http://schemas.openxmlformats.org/officeDocument/2006/relationships" id="263" r:id="Rc140291ba83640eb"/>
    <p:sldId xmlns:r="http://schemas.openxmlformats.org/officeDocument/2006/relationships" id="264" r:id="R43dacd77db7444fe"/>
    <p:sldId xmlns:r="http://schemas.openxmlformats.org/officeDocument/2006/relationships" id="265" r:id="Rc08bb5aa3c474ccb"/>
    <p:sldId xmlns:r="http://schemas.openxmlformats.org/officeDocument/2006/relationships" id="266" r:id="R176475aa7129462b"/>
    <p:sldId xmlns:r="http://schemas.openxmlformats.org/officeDocument/2006/relationships" id="267" r:id="Rf0b6ec9827254626"/>
    <p:sldId xmlns:r="http://schemas.openxmlformats.org/officeDocument/2006/relationships" id="268" r:id="R60b3816bcd77474f"/>
  </p:sldIdLst>
  <p:sldSz cx="9144000" cy="51435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de4634257f543bf" /><Relationship Type="http://schemas.openxmlformats.org/officeDocument/2006/relationships/slideMaster" Target="/ppt/slideMasters/slideMaster1.xml" Id="Ra20e557a146a49fd" /><Relationship Type="http://schemas.openxmlformats.org/officeDocument/2006/relationships/notesMaster" Target="/ppt/notesMasters/notesMaster1.xml" Id="Re156aaa8ff124f24" /><Relationship Type="http://schemas.openxmlformats.org/officeDocument/2006/relationships/presProps" Target="/ppt/presProps.xml" Id="R910489b33d1b4309" /><Relationship Type="http://schemas.openxmlformats.org/officeDocument/2006/relationships/viewProps" Target="/ppt/viewProps.xml" Id="R672b3b30872043c6" /><Relationship Type="http://schemas.openxmlformats.org/officeDocument/2006/relationships/tableStyles" Target="/ppt/tableStyles.xml" Id="Re3c5f1c253314425" /><Relationship Type="http://schemas.openxmlformats.org/officeDocument/2006/relationships/slide" Target="/ppt/slides/slide1.xml" Id="R7837f826db5148b5" /><Relationship Type="http://schemas.openxmlformats.org/officeDocument/2006/relationships/slide" Target="/ppt/slides/slide2.xml" Id="Rf56b04d6138642c9" /><Relationship Type="http://schemas.openxmlformats.org/officeDocument/2006/relationships/slide" Target="/ppt/slides/slide3.xml" Id="Rf42df2f34f3349f8" /><Relationship Type="http://schemas.openxmlformats.org/officeDocument/2006/relationships/slide" Target="/ppt/slides/slide4.xml" Id="R46658bab77fd48f6" /><Relationship Type="http://schemas.openxmlformats.org/officeDocument/2006/relationships/slide" Target="/ppt/slides/slide5.xml" Id="R370cf99d0fb44007" /><Relationship Type="http://schemas.openxmlformats.org/officeDocument/2006/relationships/slide" Target="/ppt/slides/slide6.xml" Id="Rdb7c468e59ac4f27" /><Relationship Type="http://schemas.openxmlformats.org/officeDocument/2006/relationships/slide" Target="/ppt/slides/slide7.xml" Id="Ra7037293c93249ad" /><Relationship Type="http://schemas.openxmlformats.org/officeDocument/2006/relationships/slide" Target="/ppt/slides/slide8.xml" Id="Rc140291ba83640eb" /><Relationship Type="http://schemas.openxmlformats.org/officeDocument/2006/relationships/slide" Target="/ppt/slides/slide9.xml" Id="R43dacd77db7444fe" /><Relationship Type="http://schemas.openxmlformats.org/officeDocument/2006/relationships/slide" Target="/ppt/slides/slide10.xml" Id="Rc08bb5aa3c474ccb" /><Relationship Type="http://schemas.openxmlformats.org/officeDocument/2006/relationships/slide" Target="/ppt/slides/slide11.xml" Id="R176475aa7129462b" /><Relationship Type="http://schemas.openxmlformats.org/officeDocument/2006/relationships/slide" Target="/ppt/slides/slide12.xml" Id="Rf0b6ec9827254626" /><Relationship Type="http://schemas.openxmlformats.org/officeDocument/2006/relationships/slide" Target="/ppt/slides/slide13.xml" Id="R60b3816bcd77474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d1261e6c14e497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6165da9173b41d8" /><Relationship Type="http://schemas.openxmlformats.org/officeDocument/2006/relationships/notesMaster" Target="/ppt/notesMasters/notesMaster1.xml" Id="Rcb534adb4a144f8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9e6cdfc71484b11" /><Relationship Type="http://schemas.openxmlformats.org/officeDocument/2006/relationships/notesMaster" Target="/ppt/notesMasters/notesMaster1.xml" Id="R275e9a7942564c9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26899c152604137" /><Relationship Type="http://schemas.openxmlformats.org/officeDocument/2006/relationships/notesMaster" Target="/ppt/notesMasters/notesMaster1.xml" Id="R1eb687c7c8064ec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1611c1882fe4186" /><Relationship Type="http://schemas.openxmlformats.org/officeDocument/2006/relationships/notesMaster" Target="/ppt/notesMasters/notesMaster1.xml" Id="Rac93ab2560f14ba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9a069094cdd4915" /><Relationship Type="http://schemas.openxmlformats.org/officeDocument/2006/relationships/notesMaster" Target="/ppt/notesMasters/notesMaster1.xml" Id="R0556916c641640f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bb93bd113814a27" /><Relationship Type="http://schemas.openxmlformats.org/officeDocument/2006/relationships/notesMaster" Target="/ppt/notesMasters/notesMaster1.xml" Id="R622bc3aa3fae4db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e7ae7024c74891" /><Relationship Type="http://schemas.openxmlformats.org/officeDocument/2006/relationships/notesMaster" Target="/ppt/notesMasters/notesMaster1.xml" Id="Rb73c7fb3d4524f7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3f7097db4b94fbd" /><Relationship Type="http://schemas.openxmlformats.org/officeDocument/2006/relationships/notesMaster" Target="/ppt/notesMasters/notesMaster1.xml" Id="R5504633cb5774dd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22264fb493e42ac" /><Relationship Type="http://schemas.openxmlformats.org/officeDocument/2006/relationships/notesMaster" Target="/ppt/notesMasters/notesMaster1.xml" Id="R735f23f72d0e41d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2767529bd244eb5" /><Relationship Type="http://schemas.openxmlformats.org/officeDocument/2006/relationships/notesMaster" Target="/ppt/notesMasters/notesMaster1.xml" Id="Ra242cfbe75d1447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ef0511a0c32483e" /><Relationship Type="http://schemas.openxmlformats.org/officeDocument/2006/relationships/notesMaster" Target="/ppt/notesMasters/notesMaster1.xml" Id="R0ce9e64d79ab4bc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35b1c02895c4fa6" /><Relationship Type="http://schemas.openxmlformats.org/officeDocument/2006/relationships/notesMaster" Target="/ppt/notesMasters/notesMaster1.xml" Id="R71a1dfb3be96413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0acde81c8d54d4a" /><Relationship Type="http://schemas.openxmlformats.org/officeDocument/2006/relationships/notesMaster" Target="/ppt/notesMasters/notesMaster1.xml" Id="Re553e9132b46440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trust frame. "Every job seeker re-types their life into a hundred portals and hands their data to spam bots. We built a different approach — and we're ready for outside testers."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on mission alignment and the low-friction ask: one demo, a few testers, zero cost.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Third card is the thesis of the meeting — Adaptive Solutions sits exactly in that helper gap.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submit pause is the legal and trust story — human in the loop is a design commitment, not a disclaimer.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 commitment asked today beyond testing interest. Org tier is the future-fit conversation — don't quote pricing in the first meeting; it's in the appendix if asked.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Windows-only today. Company-health signal and audio overviews — show in the demo, don't list.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submit pause IS the pitch. Slow down there.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If they want tool names and tenant detail, it's in the appendix — don't roll-call scanners to a non-engineering audience.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slide exists so they don't have to ask. Accessibility posture: keyboard-first Angular UI, reduced-motion honored — full 508 audit is on the roadmap; be straight about that if asked.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Success looks like: each tester completes several real applications; weekly feedback captured; a clear yes/no on org-tier fit.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c649d0c274b3e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daad9bf3e2847bb" /><Relationship Type="http://schemas.openxmlformats.org/officeDocument/2006/relationships/slideLayout" Target="/ppt/slideLayouts/slideLayout1.xml" Id="R9141e57018ea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1e57018ea42ea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5a77649ab4b11" /><Relationship Type="http://schemas.openxmlformats.org/officeDocument/2006/relationships/notesSlide" Target="/ppt/notesSlides/notesSlide1.xml" Id="R520b49ab4a544b2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63cca6ce045aa" /><Relationship Type="http://schemas.openxmlformats.org/officeDocument/2006/relationships/notesSlide" Target="/ppt/notesSlides/notesSlide10.xml" Id="Ra148d97dcaec4e8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beef3792a4bc1" /><Relationship Type="http://schemas.openxmlformats.org/officeDocument/2006/relationships/image" Target="/ppt/media/image24.png" Id="R006190f511c84d95" /><Relationship Type="http://schemas.openxmlformats.org/officeDocument/2006/relationships/image" Target="/ppt/media/image25.png" Id="R3d6c21c5560944e4" /><Relationship Type="http://schemas.openxmlformats.org/officeDocument/2006/relationships/image" Target="/ppt/media/image26.png" Id="R9c85798b6a38469b" /><Relationship Type="http://schemas.openxmlformats.org/officeDocument/2006/relationships/notesSlide" Target="/ppt/notesSlides/notesSlide11.xml" Id="Rf34b63fa09034ba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8b31c4a934136" /><Relationship Type="http://schemas.openxmlformats.org/officeDocument/2006/relationships/notesSlide" Target="/ppt/notesSlides/notesSlide12.xml" Id="R9e72e29f9f8646c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9c9553ea848b6" /><Relationship Type="http://schemas.openxmlformats.org/officeDocument/2006/relationships/image" Target="/ppt/media/image27.png" Id="Rd759e0ed39c14dbb" /><Relationship Type="http://schemas.openxmlformats.org/officeDocument/2006/relationships/image" Target="/ppt/media/image28.png" Id="R2a21adf6b4bf47b7" /><Relationship Type="http://schemas.openxmlformats.org/officeDocument/2006/relationships/image" Target="/ppt/media/image29.png" Id="R21df8933162f4155" /><Relationship Type="http://schemas.openxmlformats.org/officeDocument/2006/relationships/image" Target="/ppt/media/image30.png" Id="Rbb7ecf4308dd48d4" /><Relationship Type="http://schemas.openxmlformats.org/officeDocument/2006/relationships/notesSlide" Target="/ppt/notesSlides/notesSlide13.xml" Id="Rf7a2e1dc70074b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ce713614940d6" /><Relationship Type="http://schemas.openxmlformats.org/officeDocument/2006/relationships/image" Target="/ppt/media/image.png" Id="Rb3c58b0489574974" /><Relationship Type="http://schemas.openxmlformats.org/officeDocument/2006/relationships/image" Target="/ppt/media/image2.png" Id="R6a5a1db27e83419f" /><Relationship Type="http://schemas.openxmlformats.org/officeDocument/2006/relationships/image" Target="/ppt/media/image3.png" Id="R2d4f847ff2964080" /><Relationship Type="http://schemas.openxmlformats.org/officeDocument/2006/relationships/notesSlide" Target="/ppt/notesSlides/notesSlide2.xml" Id="Rc463988151d4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2675214b4da1" /><Relationship Type="http://schemas.openxmlformats.org/officeDocument/2006/relationships/image" Target="/ppt/media/image4.png" Id="R3c87662791c6497b" /><Relationship Type="http://schemas.openxmlformats.org/officeDocument/2006/relationships/image" Target="/ppt/media/image5.png" Id="R264ab1179ab64ec7" /><Relationship Type="http://schemas.openxmlformats.org/officeDocument/2006/relationships/image" Target="/ppt/media/image6.png" Id="Re7f2c535ac294a05" /><Relationship Type="http://schemas.openxmlformats.org/officeDocument/2006/relationships/image" Target="/ppt/media/image7.png" Id="Ra90b223f6cca46fa" /><Relationship Type="http://schemas.openxmlformats.org/officeDocument/2006/relationships/notesSlide" Target="/ppt/notesSlides/notesSlide3.xml" Id="Rfa492fcedd4949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c52f0008a49e0" /><Relationship Type="http://schemas.openxmlformats.org/officeDocument/2006/relationships/notesSlide" Target="/ppt/notesSlides/notesSlide4.xml" Id="R271530d124d7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593906ca14f26" /><Relationship Type="http://schemas.openxmlformats.org/officeDocument/2006/relationships/image" Target="/ppt/media/image8.png" Id="Rc24746d7dca848e6" /><Relationship Type="http://schemas.openxmlformats.org/officeDocument/2006/relationships/image" Target="/ppt/media/image9.png" Id="R5cad096b8a6e4a95" /><Relationship Type="http://schemas.openxmlformats.org/officeDocument/2006/relationships/image" Target="/ppt/media/image10.png" Id="R79f291c6e92f43c0" /><Relationship Type="http://schemas.openxmlformats.org/officeDocument/2006/relationships/image" Target="/ppt/media/image11.png" Id="Rf378cb6e29a14d00" /><Relationship Type="http://schemas.openxmlformats.org/officeDocument/2006/relationships/image" Target="/ppt/media/image12.png" Id="R987e068542fc48d6" /><Relationship Type="http://schemas.openxmlformats.org/officeDocument/2006/relationships/notesSlide" Target="/ppt/notesSlides/notesSlide5.xml" Id="R717cca29dbdd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b72b22c204ccb" /><Relationship Type="http://schemas.openxmlformats.org/officeDocument/2006/relationships/notesSlide" Target="/ppt/notesSlides/notesSlide6.xml" Id="R3e818e4e3948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c0bbd25244add" /><Relationship Type="http://schemas.openxmlformats.org/officeDocument/2006/relationships/image" Target="/ppt/media/image13.png" Id="R82b84d6540584f8d" /><Relationship Type="http://schemas.openxmlformats.org/officeDocument/2006/relationships/image" Target="/ppt/media/image14.png" Id="Reffa429d9cb2444c" /><Relationship Type="http://schemas.openxmlformats.org/officeDocument/2006/relationships/image" Target="/ppt/media/image15.png" Id="R50ea48211e704359" /><Relationship Type="http://schemas.openxmlformats.org/officeDocument/2006/relationships/notesSlide" Target="/ppt/notesSlides/notesSlide7.xml" Id="Rde0e588249364f0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e96bf127e47b8" /><Relationship Type="http://schemas.openxmlformats.org/officeDocument/2006/relationships/image" Target="/ppt/media/image16.png" Id="R3106bb97a63a4f5c" /><Relationship Type="http://schemas.openxmlformats.org/officeDocument/2006/relationships/image" Target="/ppt/media/image17.png" Id="Rd8188f8b82154215" /><Relationship Type="http://schemas.openxmlformats.org/officeDocument/2006/relationships/image" Target="/ppt/media/image18.png" Id="Rabe4dcd0b9f74067" /><Relationship Type="http://schemas.openxmlformats.org/officeDocument/2006/relationships/image" Target="/ppt/media/image19.png" Id="R59be08fce30741f0" /><Relationship Type="http://schemas.openxmlformats.org/officeDocument/2006/relationships/image" Target="/ppt/media/image20.png" Id="R1355f588da9541f8" /><Relationship Type="http://schemas.openxmlformats.org/officeDocument/2006/relationships/notesSlide" Target="/ppt/notesSlides/notesSlide8.xml" Id="R90c12b53be14472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01d8add9f49ef" /><Relationship Type="http://schemas.openxmlformats.org/officeDocument/2006/relationships/image" Target="/ppt/media/image21.png" Id="Rde529e1024b94b0f" /><Relationship Type="http://schemas.openxmlformats.org/officeDocument/2006/relationships/image" Target="/ppt/media/image22.png" Id="Rdaa713e5467d44f8" /><Relationship Type="http://schemas.openxmlformats.org/officeDocument/2006/relationships/image" Target="/ppt/media/image23.png" Id="Ra108213a95dd4b30" /><Relationship Type="http://schemas.openxmlformats.org/officeDocument/2006/relationships/notesSlide" Target="/ppt/notesSlides/notesSlide9.xml" Id="R157c80ba9694448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326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C56F3DB0-400E-4630-88B1-B52CFC482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-1463040"/>
            <a:ext cx="4206240" cy="42062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>
              <a:alpha val="12000"/>
            </a:srgbClr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12EDF48-9B16-422A-9364-97A0E0788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-822960"/>
            <a:ext cx="3108960" cy="31089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>
              <a:alpha val="14000"/>
            </a:srgbClr>
          </a:solidFill>
        </p:spPr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708D640C-1184-4876-BD9B-FBB4613D2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280160" y="3749040"/>
            <a:ext cx="3291840" cy="32918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>
              <a:alpha val="12000"/>
            </a:srgbClr>
          </a:solidFill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E86DCC-69E4-4BC1-9D33-55E7CD91E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51560"/>
            <a:ext cx="7772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800" b="1">
                <a:solidFill>
                  <a:srgbClr val="F5EFE3"/>
                </a:solidFill>
                <a:latin typeface="Cambria"/>
                <a:ea typeface="Cambria"/>
                <a:cs typeface="Cambria"/>
              </a:rPr>
              <a:t>WORKWINGMAN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48A233B-F582-4035-89CE-CDBCED396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938528"/>
            <a:ext cx="7680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200" i="1">
                <a:solidFill>
                  <a:srgbClr val="F59E0B"/>
                </a:solidFill>
                <a:latin typeface="Calibri"/>
                <a:ea typeface="Calibri"/>
                <a:cs typeface="Calibri"/>
              </a:rPr>
              <a:t>Our goal: the Common App for jobs.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F3CD01-2AE8-4DF6-8BFD-CA5ED8ABA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487168"/>
            <a:ext cx="69494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>
                <a:solidFill>
                  <a:srgbClr val="C9CDD6"/>
                </a:solidFill>
                <a:latin typeface="Calibri"/>
                <a:ea typeface="Calibri"/>
                <a:cs typeface="Calibri"/>
              </a:rPr>
              <a:t>A free, local-first, privacy-first job-application copilot — ready for guided beta testing.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1EFBBD93-CCF3-4933-85B0-E3A0545DF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3401568"/>
            <a:ext cx="4206240" cy="56692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B8DAA00C-B76B-4780-8BC0-925FE90DB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3401568"/>
            <a:ext cx="4206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A PILOT BRIEFING FOR ADAPTIVE SOLUTIONS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E277A403-9A0D-41A8-864C-BE0629FAD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4526280"/>
            <a:ext cx="45720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8A8F9A"/>
                </a:solidFill>
                <a:latin typeface="Calibri"/>
                <a:ea typeface="Calibri"/>
                <a:cs typeface="Calibri"/>
              </a:rPr>
              <a:t>Andrew Jones  ·  July 2026</a:t>
            </a:r>
          </a:p>
        </p:txBody>
      </p:sp>
    </p:spTree>
    <p:extLst>
      <p:ext uri="{BB962C8B-B14F-4D97-AF65-F5344CB8AC3E}">
        <p14:creationId xmlns:p14="http://schemas.microsoft.com/office/powerpoint/2010/main" val="485879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2326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41FB870A-C282-415E-BB3C-C9B99DC62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0" y="3108960"/>
            <a:ext cx="3840480" cy="38404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>
              <a:alpha val="12000"/>
            </a:srgbClr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56F5F8B-4591-453E-8CDC-7A48FBE13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371600" y="-1645920"/>
            <a:ext cx="3657600" cy="3657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>
              <a:alpha val="14000"/>
            </a:srgbClr>
          </a:solidFill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307912D-86DC-49FD-BC75-7B6EA0DEF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71600"/>
            <a:ext cx="77724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F5EFE3"/>
                </a:solidFill>
                <a:latin typeface="Cambria"/>
                <a:ea typeface="Cambria"/>
                <a:cs typeface="Cambria"/>
              </a:rPr>
              <a:t>Our goal: the Common App for jobs —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C060421-44E1-46BD-BF25-C8889A9BC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38528"/>
            <a:ext cx="77724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F59E0B"/>
                </a:solidFill>
                <a:latin typeface="Cambria"/>
                <a:ea typeface="Cambria"/>
                <a:cs typeface="Cambria"/>
              </a:rPr>
              <a:t>built trust-first, ready for guided beta.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E13E3CA-05DB-4569-B056-48A1587AA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43200"/>
            <a:ext cx="731520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C9CDD6"/>
                </a:solidFill>
                <a:latin typeface="Calibri"/>
                <a:ea typeface="Calibri"/>
                <a:cs typeface="Calibri"/>
              </a:rPr>
              <a:t>Next step: a 30-minute demo, then pick 3–5 testers and schedule the install session.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AF499FD-95BB-4DBF-8A8D-444277E87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7764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F5EFE3"/>
                </a:solidFill>
                <a:latin typeface="Calibri"/>
                <a:ea typeface="Calibri"/>
                <a:cs typeface="Calibri"/>
              </a:rPr>
              <a:t>Andrew Jones</a:t>
            </a:r>
            <a:r>
              <a:rPr sz="1400">
                <a:solidFill>
                  <a:srgbClr val="9AA0AB"/>
                </a:solidFill>
                <a:latin typeface="Calibri"/>
                <a:ea typeface="Calibri"/>
                <a:cs typeface="Calibri"/>
              </a:rPr>
              <a:t>   ·   andrewjonesdev1@gmail.com</a:t>
            </a:r>
          </a:p>
        </p:txBody>
      </p:sp>
    </p:spTree>
    <p:extLst>
      <p:ext uri="{BB962C8B-B14F-4D97-AF65-F5344CB8AC3E}">
        <p14:creationId xmlns:p14="http://schemas.microsoft.com/office/powerpoint/2010/main" val="84021224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E5EFC37-4558-420E-A70E-5F7FC0EE4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0F766E"/>
                </a:solidFill>
                <a:latin typeface="Calibri"/>
                <a:ea typeface="Calibri"/>
                <a:cs typeface="Calibri"/>
              </a:rPr>
              <a:t>APPENDIX A1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D07617C-D352-4CC0-9D17-BDD264C34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External category context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70C67FFA-F097-47D1-A13F-4A97A2CF0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64592"/>
            <a:ext cx="1051560" cy="29260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3262E"/>
          </a:solidFill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77E6049-C32C-45EC-B449-07D6BE140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64592"/>
            <a:ext cx="1051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5EFE3"/>
                </a:solidFill>
                <a:latin typeface="Calibri"/>
                <a:ea typeface="Calibri"/>
                <a:cs typeface="Calibri"/>
              </a:rPr>
              <a:t>APPENDIX</a:t>
            </a:r>
          </a:p>
        </p:txBody>
      </p:sp>
      <p:pic>
        <p:nvPicPr>
          <p:cNvPr id="20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6190f511c84d9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2920" y="1362456"/>
            <a:ext cx="274320" cy="274320"/>
          </a:xfrm>
          <a:prstGeom xmlns:a="http://schemas.openxmlformats.org/drawingml/2006/main" prst="rect">
            <a:avLst/>
          </a:prstGeom>
        </p:spPr>
      </p:pic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347E8328-B8AF-4714-9FE5-EED219FEE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688" y="1325880"/>
            <a:ext cx="768096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Free forever for the core job seeker.</a:t>
            </a:r>
            <a:r>
              <a:rPr sz="13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 Trust is the moat — the job seeker is the customer, always.</a:t>
            </a:r>
          </a:p>
        </p:txBody>
      </p:sp>
      <p:pic>
        <p:nvPicPr>
          <p:cNvPr id="22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6c21c5560944e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2920" y="2368296"/>
            <a:ext cx="274320" cy="274320"/>
          </a:xfrm>
          <a:prstGeom xmlns:a="http://schemas.openxmlformats.org/drawingml/2006/main" prst="rect">
            <a:avLst/>
          </a:prstGeom>
        </p:spPr>
      </p:pic>
      <p:sp>
        <p:nvSpPr>
          <p:cNvPr id="9" name="Text 5">
            <a:extLst xmlns:a="http://schemas.openxmlformats.org/drawingml/2006/main">
              <a:ext uri="{FF2B5EF4-FFF2-40B4-BE49-F238E27FC236}">
                <a16:creationId xmlns:a16="http://schemas.microsoft.com/office/drawing/2014/main" id="{24312C47-1749-4AE4-9F45-443F26B10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688" y="2331720"/>
            <a:ext cx="768096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Revenue path:</a:t>
            </a:r>
            <a:r>
              <a:rPr sz="13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 paid individual convenience tiers, then org seats for coaches, schools, and workforce programs — the tier a partner like Adaptive Solutions would eventually occupy (pilot partners get pilot pricing).</a:t>
            </a:r>
          </a:p>
        </p:txBody>
      </p:sp>
      <p:pic>
        <p:nvPicPr>
          <p:cNvPr id="24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85798b6a38469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2920" y="3374136"/>
            <a:ext cx="274320" cy="274320"/>
          </a:xfrm>
          <a:prstGeom xmlns:a="http://schemas.openxmlformats.org/drawingml/2006/main" prst="rect">
            <a:avLst/>
          </a:prstGeom>
        </p:spPr>
      </p:pic>
      <p:sp>
        <p:nvSpPr>
          <p:cNvPr id="11" name="Text 6">
            <a:extLst xmlns:a="http://schemas.openxmlformats.org/drawingml/2006/main">
              <a:ext uri="{FF2B5EF4-FFF2-40B4-BE49-F238E27FC236}">
                <a16:creationId xmlns:a16="http://schemas.microsoft.com/office/drawing/2014/main" id="{30017973-5609-403D-B2A4-53C31FBB7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688" y="3337560"/>
            <a:ext cx="768096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Category comparables: Simplify, Teal, and Huntr show category activity. Monster/CareerBuilder filed Chapter 11 in June 2025. These facts are not evidence of WorkWingman demand or partner fit.</a:t>
            </a:r>
          </a:p>
        </p:txBody>
      </p:sp>
      <p:sp>
        <p:nvSpPr>
          <p:cNvPr id="12" name="Text 7">
            <a:extLst xmlns:a="http://schemas.openxmlformats.org/drawingml/2006/main">
              <a:ext uri="{FF2B5EF4-FFF2-40B4-BE49-F238E27FC236}">
                <a16:creationId xmlns:a16="http://schemas.microsoft.com/office/drawing/2014/main" id="{F104F401-52BB-46C0-A7C1-A03F330D2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480560"/>
            <a:ext cx="813816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i="1">
                <a:solidFill>
                  <a:srgbClr val="6B7280"/>
                </a:solidFill>
                <a:latin typeface="Calibri"/>
                <a:ea typeface="Calibri"/>
                <a:cs typeface="Calibri"/>
              </a:rPr>
              <a:t>Full detail: executive-summary.md · monetization-strategy.md · financial-model.xlsx</a:t>
            </a:r>
          </a:p>
        </p:txBody>
      </p:sp>
    </p:spTree>
    <p:extLst>
      <p:ext uri="{BB962C8B-B14F-4D97-AF65-F5344CB8AC3E}">
        <p14:creationId xmlns:p14="http://schemas.microsoft.com/office/powerpoint/2010/main" val="8530762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762E96E-6272-4E58-AC77-1023E15D3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0F766E"/>
                </a:solidFill>
                <a:latin typeface="Calibri"/>
                <a:ea typeface="Calibri"/>
                <a:cs typeface="Calibri"/>
              </a:rPr>
              <a:t>APPENDIX A2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AAF3672-9BF8-4ECE-9833-433492212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Engineering detail (for the technical reader)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FE56339-FF9E-47D2-A15B-A97A565CF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64592"/>
            <a:ext cx="1051560" cy="29260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3262E"/>
          </a:solidFill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7E51BC-FBC5-43C9-9211-91BC5BFCB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64592"/>
            <a:ext cx="1051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5EFE3"/>
                </a:solidFill>
                <a:latin typeface="Calibri"/>
                <a:ea typeface="Calibri"/>
                <a:cs typeface="Calibri"/>
              </a:rPr>
              <a:t>APPENDIX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B13F62-CE24-4CB5-B055-7B60A68EB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80160"/>
            <a:ext cx="8138160" cy="3566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3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3,095 backend tests + full frontend spec suite green · Semgrep SAST 0 findings · gitleaks clean over full history · ZAP DAST baseline 0 FAIL / 66 PASS · dependency audit · 11/11 CI jobs green on real runners (as of Jul 2026 scans).</a:t>
            </a:r>
          </a:p>
          <a:p xmlns:a="http://schemas.openxmlformats.org/drawingml/2006/main"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3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Mutation-testing ratchet (Stryker.NET) in flight on the apply vertical.</a:t>
            </a:r>
          </a:p>
          <a:p xmlns:a="http://schemas.openxmlformats.org/drawingml/2006/main"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3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Multi-model review gate on every commit — independent reviewer models + human owner.</a:t>
            </a:r>
          </a:p>
          <a:p xmlns:a="http://schemas.openxmlformats.org/drawingml/2006/main"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3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Prompt-injection fencing for untrusted job/résumé text; CLI drafting verified zero-tools locked; anti-fabrication honesty guard on generated documents.</a:t>
            </a:r>
          </a:p>
          <a:p xmlns:a="http://schemas.openxmlformats.org/drawingml/2006/main"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3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Real-tenant validation records: Workday container-selector fix · iCIMS structured address + label-driven custom questions · Greenhouse location/country comboboxes.</a:t>
            </a:r>
          </a:p>
        </p:txBody>
      </p:sp>
    </p:spTree>
    <p:extLst>
      <p:ext uri="{BB962C8B-B14F-4D97-AF65-F5344CB8AC3E}">
        <p14:creationId xmlns:p14="http://schemas.microsoft.com/office/powerpoint/2010/main" val="58412061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718624E-1B98-48AD-B4F2-B7071B46F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0F766E"/>
                </a:solidFill>
                <a:latin typeface="Calibri"/>
                <a:ea typeface="Calibri"/>
                <a:cs typeface="Calibri"/>
              </a:rPr>
              <a:t>APPENDIX A3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04C8AE2D-B2EE-4956-950D-B812350A8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Near-term roadmap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5CB8796F-858F-4242-9E82-AEE948373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64592"/>
            <a:ext cx="1051560" cy="292608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3262E"/>
          </a:solidFill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9C10854-AD02-4B1B-A811-A31142E94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64592"/>
            <a:ext cx="1051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5EFE3"/>
                </a:solidFill>
                <a:latin typeface="Calibri"/>
                <a:ea typeface="Calibri"/>
                <a:cs typeface="Calibri"/>
              </a:rPr>
              <a:t>APPENDIX</a:t>
            </a:r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FEE7B77F-3F43-484C-A057-5CBD8A971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8229600" cy="749808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7744B2AC-8802-4660-A323-BD4D5877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1545336"/>
            <a:ext cx="402336" cy="40233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3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59e0ed39c14db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263" y="1649943"/>
            <a:ext cx="193121" cy="193121"/>
          </a:xfrm>
          <a:prstGeom xmlns:a="http://schemas.openxmlformats.org/drawingml/2006/main" prst="rect">
            <a:avLst/>
          </a:prstGeom>
        </p:spPr>
      </p:pic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08229829-D866-404C-B7E8-1B457AF13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0160" y="1371600"/>
            <a:ext cx="722376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D97706"/>
                </a:solidFill>
                <a:latin typeface="Cambria"/>
                <a:ea typeface="Cambria"/>
                <a:cs typeface="Cambria"/>
              </a:rPr>
              <a:t>Now   </a:t>
            </a:r>
            <a:r>
              <a:rPr sz="12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Beta-feedback fixes + mutation hardening.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14AB4E1F-A156-4075-8C5D-538B25A17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58568"/>
            <a:ext cx="8229600" cy="749808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8D6B5FE-44DE-443C-B06C-D1477F73D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2432304"/>
            <a:ext cx="402336" cy="40233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36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21adf6b4bf47b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263" y="2536911"/>
            <a:ext cx="193121" cy="193121"/>
          </a:xfrm>
          <a:prstGeom xmlns:a="http://schemas.openxmlformats.org/drawingml/2006/main" prst="rect">
            <a:avLst/>
          </a:prstGeom>
        </p:spPr>
      </p:pic>
      <p:sp>
        <p:nvSpPr>
          <p:cNvPr id="13" name="Text 9">
            <a:extLst xmlns:a="http://schemas.openxmlformats.org/drawingml/2006/main">
              <a:ext uri="{FF2B5EF4-FFF2-40B4-BE49-F238E27FC236}">
                <a16:creationId xmlns:a16="http://schemas.microsoft.com/office/drawing/2014/main" id="{DFAFF2F4-2135-460A-8A90-CA0A88048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0160" y="2258568"/>
            <a:ext cx="722376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D97706"/>
                </a:solidFill>
                <a:latin typeface="Cambria"/>
                <a:ea typeface="Cambria"/>
                <a:cs typeface="Cambria"/>
              </a:rPr>
              <a:t>Next   </a:t>
            </a:r>
            <a:r>
              <a:rPr sz="12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Pilot cohort onboarding — partners like Adaptive Solutions.</a:t>
            </a:r>
          </a:p>
        </p:txBody>
      </p:sp>
      <p:sp>
        <p:nvSpPr>
          <p:cNvPr id="14" name="Shape 10">
            <a:extLst xmlns:a="http://schemas.openxmlformats.org/drawingml/2006/main">
              <a:ext uri="{FF2B5EF4-FFF2-40B4-BE49-F238E27FC236}">
                <a16:creationId xmlns:a16="http://schemas.microsoft.com/office/drawing/2014/main" id="{DBCB0605-AB1F-42EC-8B15-9593E5437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45536"/>
            <a:ext cx="8229600" cy="749808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1">
            <a:extLst xmlns:a="http://schemas.openxmlformats.org/drawingml/2006/main">
              <a:ext uri="{FF2B5EF4-FFF2-40B4-BE49-F238E27FC236}">
                <a16:creationId xmlns:a16="http://schemas.microsoft.com/office/drawing/2014/main" id="{F6DFFE20-3A2C-410D-8901-80627D74E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3319272"/>
            <a:ext cx="402336" cy="40233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0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df8933162f41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263" y="3423879"/>
            <a:ext cx="193121" cy="193121"/>
          </a:xfrm>
          <a:prstGeom xmlns:a="http://schemas.openxmlformats.org/drawingml/2006/main" prst="rect">
            <a:avLst/>
          </a:prstGeom>
        </p:spPr>
      </p:pic>
      <p:sp>
        <p:nvSpPr>
          <p:cNvPr id="17" name="Text 12">
            <a:extLst xmlns:a="http://schemas.openxmlformats.org/drawingml/2006/main">
              <a:ext uri="{FF2B5EF4-FFF2-40B4-BE49-F238E27FC236}">
                <a16:creationId xmlns:a16="http://schemas.microsoft.com/office/drawing/2014/main" id="{6CB4018A-D3AE-4B4D-AE46-F332E89A5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0160" y="3145536"/>
            <a:ext cx="722376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D97706"/>
                </a:solidFill>
                <a:latin typeface="Cambria"/>
                <a:ea typeface="Cambria"/>
                <a:cs typeface="Cambria"/>
              </a:rPr>
              <a:t>Then   </a:t>
            </a:r>
            <a:r>
              <a:rPr sz="12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More ATS engines + connector maintenance pipeline.</a:t>
            </a:r>
          </a:p>
        </p:txBody>
      </p:sp>
      <p:sp>
        <p:nvSpPr>
          <p:cNvPr id="18" name="Shape 13">
            <a:extLst xmlns:a="http://schemas.openxmlformats.org/drawingml/2006/main">
              <a:ext uri="{FF2B5EF4-FFF2-40B4-BE49-F238E27FC236}">
                <a16:creationId xmlns:a16="http://schemas.microsoft.com/office/drawing/2014/main" id="{A14C8263-0127-40B1-8BF9-E7071971A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32504"/>
            <a:ext cx="8229600" cy="749808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4">
            <a:extLst xmlns:a="http://schemas.openxmlformats.org/drawingml/2006/main">
              <a:ext uri="{FF2B5EF4-FFF2-40B4-BE49-F238E27FC236}">
                <a16:creationId xmlns:a16="http://schemas.microsoft.com/office/drawing/2014/main" id="{50726570-4069-4EBE-98B0-04BCB7621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4206240"/>
            <a:ext cx="402336" cy="40233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4" name="Imag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7ecf4308dd48d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263" y="4310847"/>
            <a:ext cx="193121" cy="193121"/>
          </a:xfrm>
          <a:prstGeom xmlns:a="http://schemas.openxmlformats.org/drawingml/2006/main" prst="rect">
            <a:avLst/>
          </a:prstGeom>
        </p:spPr>
      </p:pic>
      <p:sp>
        <p:nvSpPr>
          <p:cNvPr id="21" name="Text 15">
            <a:extLst xmlns:a="http://schemas.openxmlformats.org/drawingml/2006/main">
              <a:ext uri="{FF2B5EF4-FFF2-40B4-BE49-F238E27FC236}">
                <a16:creationId xmlns:a16="http://schemas.microsoft.com/office/drawing/2014/main" id="{A2F9DA61-1787-4FD0-8F09-00F9D9E45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0160" y="4032504"/>
            <a:ext cx="722376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D97706"/>
                </a:solidFill>
                <a:latin typeface="Cambria"/>
                <a:ea typeface="Cambria"/>
                <a:cs typeface="Cambria"/>
              </a:rPr>
              <a:t>Later   </a:t>
            </a:r>
            <a:r>
              <a:rPr sz="12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Org-tier dashboards (consent-gated), shaped by pilot partners · full Section 508 accessibility audit.</a:t>
            </a:r>
          </a:p>
        </p:txBody>
      </p:sp>
    </p:spTree>
    <p:extLst>
      <p:ext uri="{BB962C8B-B14F-4D97-AF65-F5344CB8AC3E}">
        <p14:creationId xmlns:p14="http://schemas.microsoft.com/office/powerpoint/2010/main" val="38407101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1094A83-5795-49B2-B855-7C1F1CFC9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D97706"/>
                </a:solidFill>
                <a:latin typeface="Calibri"/>
                <a:ea typeface="Calibri"/>
                <a:cs typeface="Calibri"/>
              </a:rPr>
              <a:t>THE PROBLEM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3186BDB-BABD-4BDA-82CE-543E42057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Applying is broken — and helpers carry the risk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48ED620-E9D0-48A7-B2A1-E578DB397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07008"/>
            <a:ext cx="8229600" cy="1078992"/>
          </a:xfrm>
          <a:prstGeom xmlns:a="http://schemas.openxmlformats.org/drawingml/2006/main" prst="roundRect">
            <a:avLst>
              <a:gd name="adj" fmla="val 7627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EA69D226-84D5-488B-AE7E-EE80DA6F4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90472"/>
            <a:ext cx="512064" cy="51206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26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c58b048957497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46369" y="1623609"/>
            <a:ext cx="245791" cy="245791"/>
          </a:xfrm>
          <a:prstGeom xmlns:a="http://schemas.openxmlformats.org/drawingml/2006/main" prst="rect">
            <a:avLst/>
          </a:prstGeom>
        </p:spPr>
      </p:pic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129F0DFF-2D35-432F-A71C-D2383315E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" y="1353312"/>
            <a:ext cx="70408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The ATS re-entry tax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FE15184-6833-49F8-8574-AACFBFF3C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" y="1682496"/>
            <a:ext cx="70408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Every employer runs a different ATS (Workday, Greenhouse, iCIMS). Candidates re-enter the same history endlessly.</a:t>
            </a:r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2AB7085-5560-4BF1-868E-C00AC2E78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68880"/>
            <a:ext cx="8229600" cy="1078992"/>
          </a:xfrm>
          <a:prstGeom xmlns:a="http://schemas.openxmlformats.org/drawingml/2006/main" prst="roundRect">
            <a:avLst>
              <a:gd name="adj" fmla="val 7627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3AD8F6E9-8D12-45E6-BFA2-E594B6947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752344"/>
            <a:ext cx="512064" cy="51206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31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5a1db27e83419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46369" y="2885481"/>
            <a:ext cx="245791" cy="245791"/>
          </a:xfrm>
          <a:prstGeom xmlns:a="http://schemas.openxmlformats.org/drawingml/2006/main" prst="rect">
            <a:avLst/>
          </a:prstGeom>
        </p:spPr>
      </p:pic>
      <p:sp>
        <p:nvSpPr>
          <p:cNvPr id="12" name="Text 8">
            <a:extLst xmlns:a="http://schemas.openxmlformats.org/drawingml/2006/main">
              <a:ext uri="{FF2B5EF4-FFF2-40B4-BE49-F238E27FC236}">
                <a16:creationId xmlns:a16="http://schemas.microsoft.com/office/drawing/2014/main" id="{8C0FE0E9-FCA8-418B-A125-34045D3BA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" y="2615184"/>
            <a:ext cx="70408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“Relief” tools make it worse</a:t>
            </a:r>
          </a:p>
        </p:txBody>
      </p:sp>
      <p:sp>
        <p:nvSpPr>
          <p:cNvPr id="13" name="Text 9">
            <a:extLst xmlns:a="http://schemas.openxmlformats.org/drawingml/2006/main">
              <a:ext uri="{FF2B5EF4-FFF2-40B4-BE49-F238E27FC236}">
                <a16:creationId xmlns:a16="http://schemas.microsoft.com/office/drawing/2014/main" id="{D34CF7E2-8359-4268-8F70-6E7ECB188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" y="2944368"/>
            <a:ext cx="70408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Auto-apply bots spam hundreds of jobs → employers get flooded, users get banned, personal data gets harvested.</a:t>
            </a:r>
          </a:p>
        </p:txBody>
      </p:sp>
      <p:sp>
        <p:nvSpPr>
          <p:cNvPr id="14" name="Shape 10">
            <a:extLst xmlns:a="http://schemas.openxmlformats.org/drawingml/2006/main">
              <a:ext uri="{FF2B5EF4-FFF2-40B4-BE49-F238E27FC236}">
                <a16:creationId xmlns:a16="http://schemas.microsoft.com/office/drawing/2014/main" id="{C648BEEE-F06F-4EC9-98F2-080790A4B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30752"/>
            <a:ext cx="8229600" cy="1078992"/>
          </a:xfrm>
          <a:prstGeom xmlns:a="http://schemas.openxmlformats.org/drawingml/2006/main" prst="roundRect">
            <a:avLst>
              <a:gd name="adj" fmla="val 7627"/>
            </a:avLst>
          </a:prstGeom>
          <a:solidFill xmlns:a="http://schemas.openxmlformats.org/drawingml/2006/main">
            <a:srgbClr val="FBF5EA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1">
            <a:extLst xmlns:a="http://schemas.openxmlformats.org/drawingml/2006/main">
              <a:ext uri="{FF2B5EF4-FFF2-40B4-BE49-F238E27FC236}">
                <a16:creationId xmlns:a16="http://schemas.microsoft.com/office/drawing/2014/main" id="{604ACB67-6784-4B61-B89B-9F92BFDEB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4014216"/>
            <a:ext cx="512064" cy="51206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</p:spPr>
      </p:sp>
      <p:pic>
        <p:nvPicPr>
          <p:cNvPr id="36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4f847ff29640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46369" y="4147353"/>
            <a:ext cx="245791" cy="245791"/>
          </a:xfrm>
          <a:prstGeom xmlns:a="http://schemas.openxmlformats.org/drawingml/2006/main" prst="rect">
            <a:avLst/>
          </a:prstGeom>
        </p:spPr>
      </p:pic>
      <p:sp>
        <p:nvSpPr>
          <p:cNvPr id="17" name="Text 12">
            <a:extLst xmlns:a="http://schemas.openxmlformats.org/drawingml/2006/main">
              <a:ext uri="{FF2B5EF4-FFF2-40B4-BE49-F238E27FC236}">
                <a16:creationId xmlns:a16="http://schemas.microsoft.com/office/drawing/2014/main" id="{1D927E4C-6923-4F45-BF79-FF65E076B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" y="3877056"/>
            <a:ext cx="70408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The gap this meeting is about</a:t>
            </a:r>
          </a:p>
        </p:txBody>
      </p:sp>
      <p:sp>
        <p:nvSpPr>
          <p:cNvPr id="18" name="Text 13">
            <a:extLst xmlns:a="http://schemas.openxmlformats.org/drawingml/2006/main">
              <a:ext uri="{FF2B5EF4-FFF2-40B4-BE49-F238E27FC236}">
                <a16:creationId xmlns:a16="http://schemas.microsoft.com/office/drawing/2014/main" id="{F64F64C0-51AD-465B-B8E3-2DBE755C2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" y="4206240"/>
            <a:ext cx="70408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Coaches, workforce programs, and agencies can't recommend those tools without taking on privacy, accuracy, and employer-trust risk.</a:t>
            </a:r>
          </a:p>
        </p:txBody>
      </p:sp>
    </p:spTree>
    <p:extLst>
      <p:ext uri="{BB962C8B-B14F-4D97-AF65-F5344CB8AC3E}">
        <p14:creationId xmlns:p14="http://schemas.microsoft.com/office/powerpoint/2010/main" val="20162209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0C4EAE-A938-46B2-A0FD-FC0F72D31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D97706"/>
                </a:solidFill>
                <a:latin typeface="Calibri"/>
                <a:ea typeface="Calibri"/>
                <a:cs typeface="Calibri"/>
              </a:rPr>
              <a:t>THE PRODUCT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299DC615-CBA8-48C9-860F-52780652A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What WorkWingman is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4014900-AFFD-4E02-847B-BB1F76A2C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60120"/>
            <a:ext cx="82296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i="1">
                <a:solidFill>
                  <a:srgbClr val="0F766E"/>
                </a:solidFill>
                <a:latin typeface="Calibri"/>
                <a:ea typeface="Calibri"/>
                <a:cs typeface="Calibri"/>
              </a:rPr>
              <a:t>A desktop copilot that helps candidates complete applications from their own machine.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5673B3D1-C1CE-45E9-9C19-835BA909A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81328"/>
            <a:ext cx="4041648" cy="148132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4FB56C2F-DE2F-4032-9B2F-4528662C7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664208"/>
            <a:ext cx="438912" cy="43891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34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87662791c6497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72485" y="1778325"/>
            <a:ext cx="210678" cy="210678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667C869-3AD9-470C-A95B-1ACD44641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3584" y="1682496"/>
            <a:ext cx="3081528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Local-first data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6A1CFE52-18C8-4A11-91A0-E988C754B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3584" y="1993392"/>
            <a:ext cx="3081528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Everything lives on the user's device — local JSON store plus an encrypted, KeePass-compatible vault.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39D39A34-7ACD-49C6-BC13-B73BDF60D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152" y="1481328"/>
            <a:ext cx="4041648" cy="148132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BF5EA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A8538C1-3693-4D73-9E70-E5DB9489D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1664208"/>
            <a:ext cx="438912" cy="43891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</p:spPr>
      </p:sp>
      <p:pic>
        <p:nvPicPr>
          <p:cNvPr id="39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4ab1179ab64ec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60437" y="1778325"/>
            <a:ext cx="210678" cy="210678"/>
          </a:xfrm>
          <a:prstGeom xmlns:a="http://schemas.openxmlformats.org/drawingml/2006/main" prst="rect">
            <a:avLst/>
          </a:prstGeom>
        </p:spPr>
      </p:pic>
      <p:sp>
        <p:nvSpPr>
          <p:cNvPr id="13" name="Text 9">
            <a:extLst xmlns:a="http://schemas.openxmlformats.org/drawingml/2006/main">
              <a:ext uri="{FF2B5EF4-FFF2-40B4-BE49-F238E27FC236}">
                <a16:creationId xmlns:a16="http://schemas.microsoft.com/office/drawing/2014/main" id="{238CDCF0-54D5-4581-9A45-98E52D890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1536" y="1682496"/>
            <a:ext cx="3081528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Human always in the loop</a:t>
            </a:r>
          </a:p>
        </p:txBody>
      </p:sp>
      <p:sp>
        <p:nvSpPr>
          <p:cNvPr id="14" name="Text 10">
            <a:extLst xmlns:a="http://schemas.openxmlformats.org/drawingml/2006/main">
              <a:ext uri="{FF2B5EF4-FFF2-40B4-BE49-F238E27FC236}">
                <a16:creationId xmlns:a16="http://schemas.microsoft.com/office/drawing/2014/main" id="{6D8FC6C9-D05D-4A10-92B9-7FD154AE8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1536" y="1993392"/>
            <a:ext cx="3081528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Fills real ATS applications, but nothing submits without the candidate. Never clicks Submit, never types stored passwords, never creates accounts.</a:t>
            </a:r>
          </a:p>
        </p:txBody>
      </p:sp>
      <p:sp>
        <p:nvSpPr>
          <p:cNvPr id="15" name="Shape 11">
            <a:extLst xmlns:a="http://schemas.openxmlformats.org/drawingml/2006/main">
              <a:ext uri="{FF2B5EF4-FFF2-40B4-BE49-F238E27FC236}">
                <a16:creationId xmlns:a16="http://schemas.microsoft.com/office/drawing/2014/main" id="{4B28A722-65B5-4096-AB68-BB9D44910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27248"/>
            <a:ext cx="4041648" cy="148132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2">
            <a:extLst xmlns:a="http://schemas.openxmlformats.org/drawingml/2006/main">
              <a:ext uri="{FF2B5EF4-FFF2-40B4-BE49-F238E27FC236}">
                <a16:creationId xmlns:a16="http://schemas.microsoft.com/office/drawing/2014/main" id="{7019C524-3F57-460E-BE79-DB4788D37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310128"/>
            <a:ext cx="438912" cy="43891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4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f2c535ac294a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72485" y="3424245"/>
            <a:ext cx="210678" cy="210678"/>
          </a:xfrm>
          <a:prstGeom xmlns:a="http://schemas.openxmlformats.org/drawingml/2006/main" prst="rect">
            <a:avLst/>
          </a:prstGeom>
        </p:spPr>
      </p:pic>
      <p:sp>
        <p:nvSpPr>
          <p:cNvPr id="18" name="Text 13">
            <a:extLst xmlns:a="http://schemas.openxmlformats.org/drawingml/2006/main">
              <a:ext uri="{FF2B5EF4-FFF2-40B4-BE49-F238E27FC236}">
                <a16:creationId xmlns:a16="http://schemas.microsoft.com/office/drawing/2014/main" id="{9F2FB477-9712-4494-B01B-A5D482FBD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3584" y="3328416"/>
            <a:ext cx="3081528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BYOK AI</a:t>
            </a:r>
          </a:p>
        </p:txBody>
      </p:sp>
      <p:sp>
        <p:nvSpPr>
          <p:cNvPr id="19" name="Text 14">
            <a:extLst xmlns:a="http://schemas.openxmlformats.org/drawingml/2006/main">
              <a:ext uri="{FF2B5EF4-FFF2-40B4-BE49-F238E27FC236}">
                <a16:creationId xmlns:a16="http://schemas.microsoft.com/office/drawing/2014/main" id="{A1CFF654-B561-4470-B2B1-C3A3925C5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3584" y="3639312"/>
            <a:ext cx="3081528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The user brings their own AI key (Claude, OpenAI, Gemini, Grok, Meta) — or runs local models via Ollama for selected AI workflows.</a:t>
            </a:r>
          </a:p>
        </p:txBody>
      </p:sp>
      <p:sp>
        <p:nvSpPr>
          <p:cNvPr id="20" name="Shape 15">
            <a:extLst xmlns:a="http://schemas.openxmlformats.org/drawingml/2006/main">
              <a:ext uri="{FF2B5EF4-FFF2-40B4-BE49-F238E27FC236}">
                <a16:creationId xmlns:a16="http://schemas.microsoft.com/office/drawing/2014/main" id="{BE3F260C-3281-46E2-A000-87DD26960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152" y="3127248"/>
            <a:ext cx="4041648" cy="148132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6">
            <a:extLst xmlns:a="http://schemas.openxmlformats.org/drawingml/2006/main">
              <a:ext uri="{FF2B5EF4-FFF2-40B4-BE49-F238E27FC236}">
                <a16:creationId xmlns:a16="http://schemas.microsoft.com/office/drawing/2014/main" id="{36EDE0EE-56BC-4436-A85F-941AA1D34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310128"/>
            <a:ext cx="438912" cy="43891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9" name="Imag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0b223f6cca46f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60437" y="3424245"/>
            <a:ext cx="210678" cy="210678"/>
          </a:xfrm>
          <a:prstGeom xmlns:a="http://schemas.openxmlformats.org/drawingml/2006/main" prst="rect">
            <a:avLst/>
          </a:prstGeom>
        </p:spPr>
      </p:pic>
      <p:sp>
        <p:nvSpPr>
          <p:cNvPr id="23" name="Text 17">
            <a:extLst xmlns:a="http://schemas.openxmlformats.org/drawingml/2006/main">
              <a:ext uri="{FF2B5EF4-FFF2-40B4-BE49-F238E27FC236}">
                <a16:creationId xmlns:a16="http://schemas.microsoft.com/office/drawing/2014/main" id="{782C299C-B151-46B0-9964-602061A96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1536" y="3328416"/>
            <a:ext cx="3081528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Nothing to hide</a:t>
            </a:r>
          </a:p>
        </p:txBody>
      </p:sp>
      <p:sp>
        <p:nvSpPr>
          <p:cNvPr id="24" name="Text 18">
            <a:extLst xmlns:a="http://schemas.openxmlformats.org/drawingml/2006/main">
              <a:ext uri="{FF2B5EF4-FFF2-40B4-BE49-F238E27FC236}">
                <a16:creationId xmlns:a16="http://schemas.microsoft.com/office/drawing/2014/main" id="{C0CF0A3F-330B-4D46-A5AB-E0199B1F3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1536" y="3639312"/>
            <a:ext cx="3081528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Never harvests or sells data. Browser automation is user-directed, human-paced.</a:t>
            </a:r>
          </a:p>
        </p:txBody>
      </p:sp>
    </p:spTree>
    <p:extLst>
      <p:ext uri="{BB962C8B-B14F-4D97-AF65-F5344CB8AC3E}">
        <p14:creationId xmlns:p14="http://schemas.microsoft.com/office/powerpoint/2010/main" val="27078702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F6FA33D-F369-4446-BF95-5F7480549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D97706"/>
                </a:solidFill>
                <a:latin typeface="Calibri"/>
                <a:ea typeface="Calibri"/>
                <a:cs typeface="Calibri"/>
              </a:rPr>
              <a:t>WHY WE'RE HERE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D9AFCFFC-BF8A-425F-A737-B01507B51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Where Adaptive Solutions fits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0EDFB0B-A698-45A8-B1E2-2770C3249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60120"/>
            <a:ext cx="82296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i="1">
                <a:solidFill>
                  <a:srgbClr val="0F766E"/>
                </a:solidFill>
                <a:latin typeface="Calibri"/>
                <a:ea typeface="Calibri"/>
                <a:cs typeface="Calibri"/>
              </a:rPr>
              <a:t>We're looking for a small set of real-world testing partners before wider release.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7732BBF6-954B-4B54-8826-2D332DD1C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0200"/>
            <a:ext cx="2670048" cy="2331720"/>
          </a:xfrm>
          <a:prstGeom xmlns:a="http://schemas.openxmlformats.org/drawingml/2006/main" prst="roundRect">
            <a:avLst>
              <a:gd name="adj" fmla="val 3529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EAD70E75-0993-4D4F-B2AE-B05A0748F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28800"/>
            <a:ext cx="502920" cy="5029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4FB61C-6144-4260-AD1F-E308B231F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28800"/>
            <a:ext cx="5029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1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CDAED75-A93F-4530-BE18-CBE6E90A2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96312"/>
            <a:ext cx="2212848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Hands-on guided beta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DE99BC51-48E9-405D-A4DB-6AD3FCE7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90088"/>
            <a:ext cx="2212848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Installer + onboarding for a handful of Adaptive Solutions staff or candidates.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FD175F6-9D39-412A-AF42-6C8B232AE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6976" y="1600200"/>
            <a:ext cx="2670048" cy="2331720"/>
          </a:xfrm>
          <a:prstGeom xmlns:a="http://schemas.openxmlformats.org/drawingml/2006/main" prst="roundRect">
            <a:avLst>
              <a:gd name="adj" fmla="val 3529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386BD167-E7DA-4903-8D4B-2B18B9689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5576" y="1828800"/>
            <a:ext cx="502920" cy="5029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8BA97DDC-C9EF-479E-A177-FC688CECD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5576" y="1828800"/>
            <a:ext cx="5029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2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5405B3B9-9BC9-4CFC-9E5C-05C44C45C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5576" y="2496312"/>
            <a:ext cx="2212848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Structured feedback loop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A9F2D48-5646-435F-BE8F-C2E65EEC2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5576" y="2990088"/>
            <a:ext cx="2212848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What works, what breaks, what's missing — a direct line to the builder.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761896E1-F75D-4296-A39D-144D7D86C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752" y="1600200"/>
            <a:ext cx="2670048" cy="2331720"/>
          </a:xfrm>
          <a:prstGeom xmlns:a="http://schemas.openxmlformats.org/drawingml/2006/main" prst="roundRect">
            <a:avLst>
              <a:gd name="adj" fmla="val 3529"/>
            </a:avLst>
          </a:prstGeom>
          <a:solidFill xmlns:a="http://schemas.openxmlformats.org/drawingml/2006/main">
            <a:srgbClr val="FBF5EA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5104DB22-25F1-4B39-B760-6648AA0BD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5352" y="1828800"/>
            <a:ext cx="502920" cy="5029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A9D204C8-F2B4-4567-8270-8D0AAE5AB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5352" y="1828800"/>
            <a:ext cx="5029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3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B0ED8A7-3FB8-47E4-A395-F14B59F5A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5352" y="2496312"/>
            <a:ext cx="2212848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Fit evaluation down the line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7D100FE3-69FC-4D84-A8B3-926EB8366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5352" y="2990088"/>
            <a:ext cx="2212848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If the tool proves out, Adaptive Solutions is first in line for the organization tier — consent-gated dashboards for the people who help job seekers.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B702108-46E3-45F0-96DB-7EBF9B7C5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24528"/>
            <a:ext cx="82296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i="1">
                <a:solidFill>
                  <a:srgbClr val="6B7280"/>
                </a:solidFill>
                <a:latin typeface="Calibri"/>
                <a:ea typeface="Calibri"/>
                <a:cs typeface="Calibri"/>
              </a:rPr>
              <a:t>No commitment asked today beyond testing interest.</a:t>
            </a:r>
          </a:p>
        </p:txBody>
      </p:sp>
    </p:spTree>
    <p:extLst>
      <p:ext uri="{BB962C8B-B14F-4D97-AF65-F5344CB8AC3E}">
        <p14:creationId xmlns:p14="http://schemas.microsoft.com/office/powerpoint/2010/main" val="10427055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A86C85A-9DD3-4D7C-B83C-62F4A6B9A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D97706"/>
                </a:solidFill>
                <a:latin typeface="Calibri"/>
                <a:ea typeface="Calibri"/>
                <a:cs typeface="Calibri"/>
              </a:rPr>
              <a:t>THE BETA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2D5F8F4-0283-4486-B609-4364A0A62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What testers can try today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FEB19D8A-30E1-49CA-B767-6DD9EBA99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24128"/>
            <a:ext cx="8229600" cy="713232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0F766E"/>
          </a:solidFill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847E44BB-0922-4E19-8DC7-37D43B601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1161288"/>
            <a:ext cx="438912" cy="43891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5D57"/>
          </a:solidFill>
        </p:spPr>
      </p:sp>
      <p:pic>
        <p:nvPicPr>
          <p:cNvPr id="3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4746d7dca848e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0773" y="1275405"/>
            <a:ext cx="210678" cy="210678"/>
          </a:xfrm>
          <a:prstGeom xmlns:a="http://schemas.openxmlformats.org/drawingml/2006/main" prst="rect">
            <a:avLst/>
          </a:prstGeom>
        </p:spPr>
      </p:pic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01DA7CC2-C1F8-4E9F-B9B6-867C4EDF0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1872" y="1024128"/>
            <a:ext cx="7315200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One program, one install.  </a:t>
            </a:r>
            <a:r>
              <a:rPr sz="1250">
                <a:solidFill>
                  <a:srgbClr val="D8ECE9"/>
                </a:solidFill>
                <a:latin typeface="Calibri"/>
                <a:ea typeface="Calibri"/>
                <a:cs typeface="Calibri"/>
              </a:rPr>
              <a:t>Browser engine bundled · per-user, no admin rights · opt-in updates (Manual never phones home) · verified on a clean Windows 11 machine.</a:t>
            </a:r>
          </a:p>
        </p:txBody>
      </p:sp>
      <p:sp>
        <p:nvSpPr>
          <p:cNvPr id="8" name="Shape 5">
            <a:extLst xmlns:a="http://schemas.openxmlformats.org/drawingml/2006/main">
              <a:ext uri="{FF2B5EF4-FFF2-40B4-BE49-F238E27FC236}">
                <a16:creationId xmlns:a16="http://schemas.microsoft.com/office/drawing/2014/main" id="{749BF10B-8549-4D2A-97D8-11FCEEC06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1952"/>
            <a:ext cx="4041648" cy="1389888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270526C-CA6E-41EA-985A-F95541582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066544"/>
            <a:ext cx="420624" cy="42062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1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ad096b8a6e4a9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7730" y="2175906"/>
            <a:ext cx="201900" cy="201900"/>
          </a:xfrm>
          <a:prstGeom xmlns:a="http://schemas.openxmlformats.org/drawingml/2006/main" prst="rect">
            <a:avLst/>
          </a:prstGeom>
        </p:spPr>
      </p:pic>
      <p:sp>
        <p:nvSpPr>
          <p:cNvPr id="11" name="Text 7">
            <a:extLst xmlns:a="http://schemas.openxmlformats.org/drawingml/2006/main">
              <a:ext uri="{FF2B5EF4-FFF2-40B4-BE49-F238E27FC236}">
                <a16:creationId xmlns:a16="http://schemas.microsoft.com/office/drawing/2014/main" id="{CC28ED7E-6902-4E3A-8FD6-294B1A281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5296" y="2066544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Cross-ATS applying</a:t>
            </a:r>
          </a:p>
        </p:txBody>
      </p:sp>
      <p:sp>
        <p:nvSpPr>
          <p:cNvPr id="12" name="Text 8">
            <a:extLst xmlns:a="http://schemas.openxmlformats.org/drawingml/2006/main">
              <a:ext uri="{FF2B5EF4-FFF2-40B4-BE49-F238E27FC236}">
                <a16:creationId xmlns:a16="http://schemas.microsoft.com/office/drawing/2014/main" id="{D93462B9-2438-461C-8DAC-72E789093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5296" y="2359152"/>
            <a:ext cx="3108960" cy="8046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Greenhouse, Workday, iCIMS — background-staged, user-approved. Nothing submits without you.</a:t>
            </a:r>
          </a:p>
        </p:txBody>
      </p:sp>
      <p:sp>
        <p:nvSpPr>
          <p:cNvPr id="13" name="Shape 9">
            <a:extLst xmlns:a="http://schemas.openxmlformats.org/drawingml/2006/main">
              <a:ext uri="{FF2B5EF4-FFF2-40B4-BE49-F238E27FC236}">
                <a16:creationId xmlns:a16="http://schemas.microsoft.com/office/drawing/2014/main" id="{39406DE6-1A7C-461E-B973-DF7713F16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152" y="1901952"/>
            <a:ext cx="4041648" cy="1389888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0">
            <a:extLst xmlns:a="http://schemas.openxmlformats.org/drawingml/2006/main">
              <a:ext uri="{FF2B5EF4-FFF2-40B4-BE49-F238E27FC236}">
                <a16:creationId xmlns:a16="http://schemas.microsoft.com/office/drawing/2014/main" id="{FA394505-7009-4189-BDA4-DE70889D0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066544"/>
            <a:ext cx="420624" cy="42062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6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f291c6e92f43c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55682" y="2175906"/>
            <a:ext cx="201900" cy="201900"/>
          </a:xfrm>
          <a:prstGeom xmlns:a="http://schemas.openxmlformats.org/drawingml/2006/main" prst="rect">
            <a:avLst/>
          </a:prstGeom>
        </p:spPr>
      </p:pic>
      <p:sp>
        <p:nvSpPr>
          <p:cNvPr id="16" name="Text 11">
            <a:extLst xmlns:a="http://schemas.openxmlformats.org/drawingml/2006/main">
              <a:ext uri="{FF2B5EF4-FFF2-40B4-BE49-F238E27FC236}">
                <a16:creationId xmlns:a16="http://schemas.microsoft.com/office/drawing/2014/main" id="{D5E61961-2AB4-4449-8C38-5703A3711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2066544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Smart intake</a:t>
            </a:r>
          </a:p>
        </p:txBody>
      </p:sp>
      <p:sp>
        <p:nvSpPr>
          <p:cNvPr id="17" name="Text 12">
            <a:extLst xmlns:a="http://schemas.openxmlformats.org/drawingml/2006/main">
              <a:ext uri="{FF2B5EF4-FFF2-40B4-BE49-F238E27FC236}">
                <a16:creationId xmlns:a16="http://schemas.microsoft.com/office/drawing/2014/main" id="{EB16E73D-E794-418D-B78B-05234663D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2359152"/>
            <a:ext cx="3108960" cy="8046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Résumé paste → proposals you confirm; LinkedIn import; no-résumé start checked against your real history.</a:t>
            </a:r>
          </a:p>
        </p:txBody>
      </p:sp>
      <p:sp>
        <p:nvSpPr>
          <p:cNvPr id="18" name="Shape 13">
            <a:extLst xmlns:a="http://schemas.openxmlformats.org/drawingml/2006/main">
              <a:ext uri="{FF2B5EF4-FFF2-40B4-BE49-F238E27FC236}">
                <a16:creationId xmlns:a16="http://schemas.microsoft.com/office/drawing/2014/main" id="{5EC69151-C9E3-4938-B3DC-2FDACA294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01568"/>
            <a:ext cx="4041648" cy="1389888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FBF5EA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4">
            <a:extLst xmlns:a="http://schemas.openxmlformats.org/drawingml/2006/main">
              <a:ext uri="{FF2B5EF4-FFF2-40B4-BE49-F238E27FC236}">
                <a16:creationId xmlns:a16="http://schemas.microsoft.com/office/drawing/2014/main" id="{12D937FF-2986-436B-A4B0-762509FC9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566160"/>
            <a:ext cx="420624" cy="42062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</p:spPr>
      </p:sp>
      <p:pic>
        <p:nvPicPr>
          <p:cNvPr id="51" name="Imag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78cb6e29a14d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7730" y="3675522"/>
            <a:ext cx="201900" cy="201900"/>
          </a:xfrm>
          <a:prstGeom xmlns:a="http://schemas.openxmlformats.org/drawingml/2006/main" prst="rect">
            <a:avLst/>
          </a:prstGeom>
        </p:spPr>
      </p:pic>
      <p:sp>
        <p:nvSpPr>
          <p:cNvPr id="21" name="Text 15">
            <a:extLst xmlns:a="http://schemas.openxmlformats.org/drawingml/2006/main">
              <a:ext uri="{FF2B5EF4-FFF2-40B4-BE49-F238E27FC236}">
                <a16:creationId xmlns:a16="http://schemas.microsoft.com/office/drawing/2014/main" id="{A3618EE0-2671-4B0E-A8D7-367B79936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5296" y="3566160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Tailored documents</a:t>
            </a:r>
          </a:p>
        </p:txBody>
      </p:sp>
      <p:sp>
        <p:nvSpPr>
          <p:cNvPr id="22" name="Text 16">
            <a:extLst xmlns:a="http://schemas.openxmlformats.org/drawingml/2006/main">
              <a:ext uri="{FF2B5EF4-FFF2-40B4-BE49-F238E27FC236}">
                <a16:creationId xmlns:a16="http://schemas.microsoft.com/office/drawing/2014/main" id="{361DFA11-5FB4-471E-9E9D-49FB2AEF5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5296" y="3858768"/>
            <a:ext cx="3108960" cy="8046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Résumé rewrite, cover letters, thank-you notes (.docx). An honesty guard blocks fabricated employers, schools, degrees, dates.</a:t>
            </a:r>
          </a:p>
        </p:txBody>
      </p:sp>
      <p:sp>
        <p:nvSpPr>
          <p:cNvPr id="23" name="Shape 17">
            <a:extLst xmlns:a="http://schemas.openxmlformats.org/drawingml/2006/main">
              <a:ext uri="{FF2B5EF4-FFF2-40B4-BE49-F238E27FC236}">
                <a16:creationId xmlns:a16="http://schemas.microsoft.com/office/drawing/2014/main" id="{AFC08BB4-D89A-48DD-9EFA-C57A7CC32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152" y="3401568"/>
            <a:ext cx="4041648" cy="1389888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24" name="Shape 18">
            <a:extLst xmlns:a="http://schemas.openxmlformats.org/drawingml/2006/main">
              <a:ext uri="{FF2B5EF4-FFF2-40B4-BE49-F238E27FC236}">
                <a16:creationId xmlns:a16="http://schemas.microsoft.com/office/drawing/2014/main" id="{CAE50ABA-3A92-4DC0-832A-1683D527E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566160"/>
            <a:ext cx="420624" cy="42062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56" name="Imag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7e068542fc48d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55682" y="3675522"/>
            <a:ext cx="201900" cy="201900"/>
          </a:xfrm>
          <a:prstGeom xmlns:a="http://schemas.openxmlformats.org/drawingml/2006/main" prst="rect">
            <a:avLst/>
          </a:prstGeom>
        </p:spPr>
      </p:pic>
      <p:sp>
        <p:nvSpPr>
          <p:cNvPr id="26" name="Text 19">
            <a:extLst xmlns:a="http://schemas.openxmlformats.org/drawingml/2006/main">
              <a:ext uri="{FF2B5EF4-FFF2-40B4-BE49-F238E27FC236}">
                <a16:creationId xmlns:a16="http://schemas.microsoft.com/office/drawing/2014/main" id="{93917978-3E50-47D3-89C8-6BCC30432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3566160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Form intelligence</a:t>
            </a:r>
          </a:p>
        </p:txBody>
      </p:sp>
      <p:sp>
        <p:nvSpPr>
          <p:cNvPr id="27" name="Text 20">
            <a:extLst xmlns:a="http://schemas.openxmlformats.org/drawingml/2006/main">
              <a:ext uri="{FF2B5EF4-FFF2-40B4-BE49-F238E27FC236}">
                <a16:creationId xmlns:a16="http://schemas.microsoft.com/office/drawing/2014/main" id="{9DE74D53-AE7F-491A-8443-3A3B1891B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3858768"/>
            <a:ext cx="3108960" cy="8046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Credential translation, skills &amp; language pickers, address autofill, profile-gaps panel.</a:t>
            </a:r>
          </a:p>
        </p:txBody>
      </p:sp>
    </p:spTree>
    <p:extLst>
      <p:ext uri="{BB962C8B-B14F-4D97-AF65-F5344CB8AC3E}">
        <p14:creationId xmlns:p14="http://schemas.microsoft.com/office/powerpoint/2010/main" val="128598317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851A2E8-3CA5-4123-9824-55549598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D97706"/>
                </a:solidFill>
                <a:latin typeface="Calibri"/>
                <a:ea typeface="Calibri"/>
                <a:cs typeface="Calibri"/>
              </a:rPr>
              <a:t>LIVE DEMO · ~5 MINUTES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7747559-1E64-4421-847A-5BE9D4E99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See it work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04DD6817-D776-4479-8288-0B08DDCD6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63040"/>
            <a:ext cx="1956816" cy="2286000"/>
          </a:xfrm>
          <a:prstGeom xmlns:a="http://schemas.openxmlformats.org/drawingml/2006/main" prst="roundRect">
            <a:avLst>
              <a:gd name="adj" fmla="val 420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AA5E5D4B-2730-495B-B697-DD2E47D59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664208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BC848F-CD86-4794-96EF-95C96C60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664208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24DF243-4347-42E0-AE40-4B8C1E601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286000"/>
            <a:ext cx="15544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Paste a résumé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CB54DFB-C148-4776-9BDA-C668FAD9E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779776"/>
            <a:ext cx="155448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Watch it become parsed fields you confirm — nothing applied silently.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C8780195-2C15-4985-885B-AF21E8737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2032" y="1463040"/>
            <a:ext cx="1956816" cy="2286000"/>
          </a:xfrm>
          <a:prstGeom xmlns:a="http://schemas.openxmlformats.org/drawingml/2006/main" prst="roundRect">
            <a:avLst>
              <a:gd name="adj" fmla="val 420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D1F924A-C2D1-4248-BD10-FF22E281D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664208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41401625-0251-492B-BF04-8A6218620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664208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3C946D3B-4FA3-4E7E-983B-DA3E753F5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286000"/>
            <a:ext cx="15544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Open a real posting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87FD263B-FB70-4436-B4D3-FA56F3CD3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779776"/>
            <a:ext cx="155448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The staged fill runs, pausing at every judgement point.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1D054BCE-329B-4AF0-8996-7E49E84B6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1463040"/>
            <a:ext cx="1956816" cy="2286000"/>
          </a:xfrm>
          <a:prstGeom xmlns:a="http://schemas.openxmlformats.org/drawingml/2006/main" prst="roundRect">
            <a:avLst>
              <a:gd name="adj" fmla="val 4206"/>
            </a:avLst>
          </a:prstGeom>
          <a:solidFill xmlns:a="http://schemas.openxmlformats.org/drawingml/2006/main">
            <a:srgbClr val="D97706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19F7E333-5957-4267-B6A2-5E539931E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1664208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06AE3134-B81A-4129-BF90-40EAB6419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1664208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D97706"/>
                </a:solidFill>
                <a:latin typeface="Cambria"/>
                <a:ea typeface="Cambria"/>
                <a:cs typeface="Cambria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03F68B5F-ADC8-48D7-8A2D-33303B484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2286000"/>
            <a:ext cx="15544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 pause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95CD3924-BD8B-4CBD-9671-EE5DDC557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2779776"/>
            <a:ext cx="155448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FFF6E5"/>
                </a:solidFill>
                <a:latin typeface="Calibri"/>
                <a:ea typeface="Calibri"/>
                <a:cs typeface="Calibri"/>
              </a:rPr>
              <a:t>WorkWingman stops. The human reviews. The human clicks Submit.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D9A95C59-2E21-42D0-B98D-4BC7B4B04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1696" y="1463040"/>
            <a:ext cx="1956816" cy="2286000"/>
          </a:xfrm>
          <a:prstGeom xmlns:a="http://schemas.openxmlformats.org/drawingml/2006/main" prst="roundRect">
            <a:avLst>
              <a:gd name="adj" fmla="val 420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40F1765F-EA08-4A00-997E-4970158EA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2864" y="1664208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1D982797-CCCB-4C3E-8AFE-42DD76DD7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2864" y="1664208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4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37A5A36D-0736-4C22-8412-CF500CCE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2864" y="2286000"/>
            <a:ext cx="15544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Honesty guard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F49CC103-309A-4DC1-8DC7-E16C4BBA7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2864" y="2779776"/>
            <a:ext cx="155448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A tailored cover letter — and the guard rejecting a fabricated draft.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C0442F14-0503-4326-A686-56B5B4330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69080"/>
            <a:ext cx="82296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600" b="1" i="1">
                <a:solidFill>
                  <a:srgbClr val="D97706"/>
                </a:solidFill>
                <a:latin typeface="Cambria"/>
                <a:ea typeface="Cambria"/>
                <a:cs typeface="Cambria"/>
              </a:rPr>
              <a:t>The submit pause IS the pitch.</a:t>
            </a:r>
          </a:p>
        </p:txBody>
      </p:sp>
    </p:spTree>
    <p:extLst>
      <p:ext uri="{BB962C8B-B14F-4D97-AF65-F5344CB8AC3E}">
        <p14:creationId xmlns:p14="http://schemas.microsoft.com/office/powerpoint/2010/main" val="193363917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CDBA73-E99E-4E85-B6C3-F9493D3F6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D97706"/>
                </a:solidFill>
                <a:latin typeface="Calibri"/>
                <a:ea typeface="Calibri"/>
                <a:cs typeface="Calibri"/>
              </a:rPr>
              <a:t>QUALITY &amp; SECURITY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804ABA7D-CAB2-46FF-961A-DA0E1ABA9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Why it’s safe to put in front of candidates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7C1EA2C-D03A-4ECC-B563-30A652774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34440"/>
            <a:ext cx="2670048" cy="1554480"/>
          </a:xfrm>
          <a:prstGeom xmlns:a="http://schemas.openxmlformats.org/drawingml/2006/main" prst="roundRect">
            <a:avLst>
              <a:gd name="adj" fmla="val 5294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E4AFEC9-FFBA-4A0F-9061-7197BB72C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62456"/>
            <a:ext cx="2304288" cy="6217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800" b="1">
                <a:solidFill>
                  <a:srgbClr val="0F766E"/>
                </a:solidFill>
                <a:latin typeface="Cambria"/>
                <a:ea typeface="Cambria"/>
                <a:cs typeface="Cambria"/>
              </a:rPr>
              <a:t>3,000+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216655C-43F5-4C46-A3CA-8E5D5478E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039112"/>
            <a:ext cx="2304288" cy="6766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automated tests green on every change — full frontend suite too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977AE6A9-9720-4F81-9446-C8D9D8339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6976" y="1234440"/>
            <a:ext cx="2670048" cy="1554480"/>
          </a:xfrm>
          <a:prstGeom xmlns:a="http://schemas.openxmlformats.org/drawingml/2006/main" prst="roundRect">
            <a:avLst>
              <a:gd name="adj" fmla="val 5294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E7D2B14-68DE-46EF-A1C6-7E540814F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856" y="1362456"/>
            <a:ext cx="2304288" cy="6217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800" b="1">
                <a:solidFill>
                  <a:srgbClr val="0F766E"/>
                </a:solidFill>
                <a:latin typeface="Cambria"/>
                <a:ea typeface="Cambria"/>
                <a:cs typeface="Cambria"/>
              </a:rPr>
              <a:t>Clean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EDFAEE50-DB6B-49BD-9DD0-8520A4C83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856" y="2039112"/>
            <a:ext cx="2304288" cy="6766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security scans: static analysis, secret scan, dynamic baseline, dependency audit (as of Jul 2026)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BF4B90F7-DB10-4DE6-AF07-5DAF22CDE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752" y="1234440"/>
            <a:ext cx="2670048" cy="1554480"/>
          </a:xfrm>
          <a:prstGeom xmlns:a="http://schemas.openxmlformats.org/drawingml/2006/main" prst="roundRect">
            <a:avLst>
              <a:gd name="adj" fmla="val 5294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C7FA813-185A-40F2-8CA5-43829C383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9632" y="1362456"/>
            <a:ext cx="2304288" cy="6217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800" b="1">
                <a:solidFill>
                  <a:srgbClr val="0F766E"/>
                </a:solidFill>
                <a:latin typeface="Cambria"/>
                <a:ea typeface="Cambria"/>
                <a:cs typeface="Cambria"/>
              </a:rPr>
              <a:t>3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62A508D6-B167-45BE-A1C3-DE1ACB53E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9632" y="2039112"/>
            <a:ext cx="2304288" cy="6766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live ATS tenants validated — real forms surfaced real bugs; we fixed them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BC79A556-82B0-4505-A579-EC0D9E9E5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17520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3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b84d6540584f8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7052" y="3117372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AFF7C5D3-7F5C-45C0-940A-7ABE2F9FA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2990088"/>
            <a:ext cx="7680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Every change passes an independent review gate before it lands.</a:t>
            </a:r>
          </a:p>
        </p:txBody>
      </p:sp>
      <p:sp>
        <p:nvSpPr>
          <p:cNvPr id="16" name="Shape 13">
            <a:extLst xmlns:a="http://schemas.openxmlformats.org/drawingml/2006/main">
              <a:ext uri="{FF2B5EF4-FFF2-40B4-BE49-F238E27FC236}">
                <a16:creationId xmlns:a16="http://schemas.microsoft.com/office/drawing/2014/main" id="{D1E9836F-D5BD-4900-A624-94650A34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84448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0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fa429d9cb2444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7052" y="3684300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18" name="Text 14">
            <a:extLst xmlns:a="http://schemas.openxmlformats.org/drawingml/2006/main">
              <a:ext uri="{FF2B5EF4-FFF2-40B4-BE49-F238E27FC236}">
                <a16:creationId xmlns:a16="http://schemas.microsoft.com/office/drawing/2014/main" id="{0A035EEE-805A-414B-BF72-402586EE3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3557016"/>
            <a:ext cx="7680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AI attack surface hardened: prompt-injection fencing for untrusted job/résumé text; document drafting runs in a verified locked-down sandbox.</a:t>
            </a:r>
          </a:p>
        </p:txBody>
      </p:sp>
      <p:sp>
        <p:nvSpPr>
          <p:cNvPr id="19" name="Shape 15">
            <a:extLst xmlns:a="http://schemas.openxmlformats.org/drawingml/2006/main">
              <a:ext uri="{FF2B5EF4-FFF2-40B4-BE49-F238E27FC236}">
                <a16:creationId xmlns:a16="http://schemas.microsoft.com/office/drawing/2014/main" id="{9BFBA2E8-C126-43BE-B554-CF1941A56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51376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3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ea48211e70435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7052" y="4251228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21" name="Text 16">
            <a:extLst xmlns:a="http://schemas.openxmlformats.org/drawingml/2006/main">
              <a:ext uri="{FF2B5EF4-FFF2-40B4-BE49-F238E27FC236}">
                <a16:creationId xmlns:a16="http://schemas.microsoft.com/office/drawing/2014/main" id="{4BDE0F24-8B29-4E0A-B2FB-CA510D8BB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4123944"/>
            <a:ext cx="7680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Validated against a Fortune-10 healthcare Workday instance, a healthcare-analytics iCIMS tenant, and a healthcare-SaaS Greenhouse tenant.</a:t>
            </a:r>
          </a:p>
        </p:txBody>
      </p:sp>
    </p:spTree>
    <p:extLst>
      <p:ext uri="{BB962C8B-B14F-4D97-AF65-F5344CB8AC3E}">
        <p14:creationId xmlns:p14="http://schemas.microsoft.com/office/powerpoint/2010/main" val="72222672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1648A41-DC65-43A7-A046-B4039DBD0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D97706"/>
                </a:solidFill>
                <a:latin typeface="Calibri"/>
                <a:ea typeface="Calibri"/>
                <a:cs typeface="Calibri"/>
              </a:rPr>
              <a:t>SO YOU DON'T HAVE TO ASK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5B1F0ED-5808-4CDC-837B-00874D86A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Pilot logistics &amp; guardrails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94E3F3A2-673B-4AE2-8B4B-C616502A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07008"/>
            <a:ext cx="2670048" cy="148132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23F4054D-86FD-49DA-8CC4-A5E8A1217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3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06bb97a63a4f5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39932" y="1471452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82D1C666-3237-4DCF-868E-2A469D5CB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" y="1389888"/>
            <a:ext cx="18288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Support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02E516C-D2B4-4934-82BD-D128CCB46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19072"/>
            <a:ext cx="2304288" cy="8412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Direct line to the builder — install help, bug triage, &lt;24h response during the pilot.</a:t>
            </a:r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C857CA3-1F29-4329-A21A-3C81F3FE2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6976" y="1207008"/>
            <a:ext cx="2670048" cy="148132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DC3624AF-C0AF-4821-AB2A-00DAC059E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856" y="1371600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4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188f8b821542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19708" y="1471452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12" name="Text 8">
            <a:extLst xmlns:a="http://schemas.openxmlformats.org/drawingml/2006/main">
              <a:ext uri="{FF2B5EF4-FFF2-40B4-BE49-F238E27FC236}">
                <a16:creationId xmlns:a16="http://schemas.microsoft.com/office/drawing/2014/main" id="{043E9F91-CEA8-4D57-96DC-1ED2617ED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3632" y="1389888"/>
            <a:ext cx="18288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Candidate data</a:t>
            </a:r>
          </a:p>
        </p:txBody>
      </p:sp>
      <p:sp>
        <p:nvSpPr>
          <p:cNvPr id="13" name="Text 9">
            <a:extLst xmlns:a="http://schemas.openxmlformats.org/drawingml/2006/main">
              <a:ext uri="{FF2B5EF4-FFF2-40B4-BE49-F238E27FC236}">
                <a16:creationId xmlns:a16="http://schemas.microsoft.com/office/drawing/2014/main" id="{80C10D7D-EDCF-4C31-BB8E-B2E677DFE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856" y="1719072"/>
            <a:ext cx="2304288" cy="8412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Local-only; we can see nothing. No telemetry. Crash reports are opt-in and redacted.</a:t>
            </a:r>
          </a:p>
        </p:txBody>
      </p:sp>
      <p:sp>
        <p:nvSpPr>
          <p:cNvPr id="14" name="Shape 10">
            <a:extLst xmlns:a="http://schemas.openxmlformats.org/drawingml/2006/main">
              <a:ext uri="{FF2B5EF4-FFF2-40B4-BE49-F238E27FC236}">
                <a16:creationId xmlns:a16="http://schemas.microsoft.com/office/drawing/2014/main" id="{18241760-B001-426D-9B18-D1B189375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752" y="1207008"/>
            <a:ext cx="2670048" cy="148132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1">
            <a:extLst xmlns:a="http://schemas.openxmlformats.org/drawingml/2006/main">
              <a:ext uri="{FF2B5EF4-FFF2-40B4-BE49-F238E27FC236}">
                <a16:creationId xmlns:a16="http://schemas.microsoft.com/office/drawing/2014/main" id="{042F7E52-6FB6-43A8-BCC4-BB4F2A9E6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9632" y="1371600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49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e4dcd0b9f740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99484" y="1471452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17" name="Text 12">
            <a:extLst xmlns:a="http://schemas.openxmlformats.org/drawingml/2006/main">
              <a:ext uri="{FF2B5EF4-FFF2-40B4-BE49-F238E27FC236}">
                <a16:creationId xmlns:a16="http://schemas.microsoft.com/office/drawing/2014/main" id="{F2FCF067-ADD3-4FEA-A385-17A91CCCF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1389888"/>
            <a:ext cx="18288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AI keys (BYOK)</a:t>
            </a:r>
          </a:p>
        </p:txBody>
      </p:sp>
      <p:sp>
        <p:nvSpPr>
          <p:cNvPr id="18" name="Text 13">
            <a:extLst xmlns:a="http://schemas.openxmlformats.org/drawingml/2006/main">
              <a:ext uri="{FF2B5EF4-FFF2-40B4-BE49-F238E27FC236}">
                <a16:creationId xmlns:a16="http://schemas.microsoft.com/office/drawing/2014/main" id="{5CAD3D91-7A68-4743-BEEF-D815BF389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9632" y="1719072"/>
            <a:ext cx="2304288" cy="8412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Pilot default is local models — no key, no cost. Sponsored or user-provided keys agreed at kickoff.</a:t>
            </a:r>
          </a:p>
        </p:txBody>
      </p:sp>
      <p:sp>
        <p:nvSpPr>
          <p:cNvPr id="19" name="Shape 14">
            <a:extLst xmlns:a="http://schemas.openxmlformats.org/drawingml/2006/main">
              <a:ext uri="{FF2B5EF4-FFF2-40B4-BE49-F238E27FC236}">
                <a16:creationId xmlns:a16="http://schemas.microsoft.com/office/drawing/2014/main" id="{E556A5EF-0015-4AB4-8927-DA762D3BD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34640"/>
            <a:ext cx="2670048" cy="148132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BF5EA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5">
            <a:extLst xmlns:a="http://schemas.openxmlformats.org/drawingml/2006/main">
              <a:ext uri="{FF2B5EF4-FFF2-40B4-BE49-F238E27FC236}">
                <a16:creationId xmlns:a16="http://schemas.microsoft.com/office/drawing/2014/main" id="{E4E9B776-0408-4B38-B747-E5F7C3743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999232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</p:spPr>
      </p:sp>
      <p:pic>
        <p:nvPicPr>
          <p:cNvPr id="54" name="Imag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be08fce30741f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39932" y="3099084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22" name="Text 16">
            <a:extLst xmlns:a="http://schemas.openxmlformats.org/drawingml/2006/main">
              <a:ext uri="{FF2B5EF4-FFF2-40B4-BE49-F238E27FC236}">
                <a16:creationId xmlns:a16="http://schemas.microsoft.com/office/drawing/2014/main" id="{C9F6E1BC-27CF-472E-B829-719156C22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" y="3017520"/>
            <a:ext cx="18288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Consent &amp; liability</a:t>
            </a:r>
          </a:p>
        </p:txBody>
      </p:sp>
      <p:sp>
        <p:nvSpPr>
          <p:cNvPr id="23" name="Text 17">
            <a:extLst xmlns:a="http://schemas.openxmlformats.org/drawingml/2006/main">
              <a:ext uri="{FF2B5EF4-FFF2-40B4-BE49-F238E27FC236}">
                <a16:creationId xmlns:a16="http://schemas.microsoft.com/office/drawing/2014/main" id="{84169FA5-E034-41A0-9184-52BBC5371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346704"/>
            <a:ext cx="2304288" cy="8412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Beta software, no warranty. The candidate reviews everything and performs every submit. ATS automation carries account-flag risk — human pacing and the submit pause are the mitigation, said up front.</a:t>
            </a:r>
          </a:p>
        </p:txBody>
      </p:sp>
      <p:sp>
        <p:nvSpPr>
          <p:cNvPr id="24" name="Shape 18">
            <a:extLst xmlns:a="http://schemas.openxmlformats.org/drawingml/2006/main">
              <a:ext uri="{FF2B5EF4-FFF2-40B4-BE49-F238E27FC236}">
                <a16:creationId xmlns:a16="http://schemas.microsoft.com/office/drawing/2014/main" id="{1F770FD9-18A0-4D24-87E2-D5759A743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6976" y="2834640"/>
            <a:ext cx="2670048" cy="148132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19">
            <a:extLst xmlns:a="http://schemas.openxmlformats.org/drawingml/2006/main">
              <a:ext uri="{FF2B5EF4-FFF2-40B4-BE49-F238E27FC236}">
                <a16:creationId xmlns:a16="http://schemas.microsoft.com/office/drawing/2014/main" id="{ADBDFC97-975E-4DD6-92DE-EEC5BF9E9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856" y="2999232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</p:spPr>
      </p:sp>
      <p:pic>
        <p:nvPicPr>
          <p:cNvPr id="59" name="Imag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55f588da9541f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19708" y="3099084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27" name="Text 20">
            <a:extLst xmlns:a="http://schemas.openxmlformats.org/drawingml/2006/main">
              <a:ext uri="{FF2B5EF4-FFF2-40B4-BE49-F238E27FC236}">
                <a16:creationId xmlns:a16="http://schemas.microsoft.com/office/drawing/2014/main" id="{08208935-5A7C-4393-AE4C-BE934CA41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3632" y="3017520"/>
            <a:ext cx="18288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Exit</a:t>
            </a:r>
          </a:p>
        </p:txBody>
      </p:sp>
      <p:sp>
        <p:nvSpPr>
          <p:cNvPr id="28" name="Text 21">
            <a:extLst xmlns:a="http://schemas.openxmlformats.org/drawingml/2006/main">
              <a:ext uri="{FF2B5EF4-FFF2-40B4-BE49-F238E27FC236}">
                <a16:creationId xmlns:a16="http://schemas.microsoft.com/office/drawing/2014/main" id="{F6A7E167-E135-4412-905B-C6DA0876E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856" y="3346704"/>
            <a:ext cx="2304288" cy="8412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A3F4B"/>
                </a:solidFill>
                <a:latin typeface="Calibri"/>
                <a:ea typeface="Calibri"/>
                <a:cs typeface="Calibri"/>
              </a:rPr>
              <a:t>Uninstall = full removal. Profiles live in local JSON with Excel export — candidates keep everything either way.</a:t>
            </a:r>
          </a:p>
        </p:txBody>
      </p:sp>
      <p:sp>
        <p:nvSpPr>
          <p:cNvPr id="29" name="Text 22">
            <a:extLst xmlns:a="http://schemas.openxmlformats.org/drawingml/2006/main">
              <a:ext uri="{FF2B5EF4-FFF2-40B4-BE49-F238E27FC236}">
                <a16:creationId xmlns:a16="http://schemas.microsoft.com/office/drawing/2014/main" id="{562E61E0-A6E0-45C2-A686-D53D7A2DC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752" y="2834640"/>
            <a:ext cx="2670048" cy="14813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016" tIns="1016" rIns="1016" bIns="1016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i="1">
                <a:solidFill>
                  <a:srgbClr val="6B7280"/>
                </a:solidFill>
                <a:latin typeface="Calibri"/>
                <a:ea typeface="Calibri"/>
                <a:cs typeface="Calibri"/>
              </a:rPr>
              <a:t>Accessibility: keyboard-first UI, reduced-motion honored; full Section 508 audit on the roadmap.</a:t>
            </a:r>
          </a:p>
        </p:txBody>
      </p:sp>
    </p:spTree>
    <p:extLst>
      <p:ext uri="{BB962C8B-B14F-4D97-AF65-F5344CB8AC3E}">
        <p14:creationId xmlns:p14="http://schemas.microsoft.com/office/powerpoint/2010/main" val="211478535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DFB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6BEAD4-9522-48C3-B6B4-7482F8DE6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"/>
            <a:ext cx="822960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 b="1">
                <a:solidFill>
                  <a:srgbClr val="D97706"/>
                </a:solidFill>
                <a:latin typeface="Calibri"/>
                <a:ea typeface="Calibri"/>
                <a:cs typeface="Calibri"/>
              </a:rPr>
              <a:t>THE ASK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F75D440-3537-4323-9EE5-5FAD33E90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2336"/>
            <a:ext cx="8229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000" b="1">
                <a:solidFill>
                  <a:srgbClr val="23262E"/>
                </a:solidFill>
                <a:latin typeface="Cambria"/>
                <a:ea typeface="Cambria"/>
                <a:cs typeface="Cambria"/>
              </a:rPr>
              <a:t>The pilot: plan and ask</a:t>
            </a:r>
          </a:p>
        </p:txBody>
      </p:sp>
      <p:graphicFrame>
        <p:nvGraphicFramePr>
          <p:cNvPr id="23" name="Table 0"/>
          <p:cNvGraphicFramePr/>
          <p:nvPr/>
        </p:nvGraphicFramePr>
        <p:xfrm>
          <a:off xmlns:a="http://schemas.openxmlformats.org/drawingml/2006/main" x="457200" y="1143000"/>
          <a:ext xmlns:a="http://schemas.openxmlformats.org/drawingml/2006/main" cx="8229600" cy="9144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1828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Adaptive Solutions gets</a:t>
                      </a:r>
                    </a:p>
                  </a:txBody>
                  <a:tcPr marL="64008" marR="64008" marT="64008" marB="64008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We ask</a:t>
                      </a:r>
                    </a:p>
                  </a:txBody>
                  <a:tcPr marL="64008" marR="64008" marT="64008" marB="64008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0F766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200">
                          <a:solidFill>
                            <a:srgbClr val="3A3F4B"/>
                          </a:solidFill>
                          <a:latin typeface="Calibri"/>
                          <a:ea typeface="Calibri"/>
                          <a:cs typeface="Calibri"/>
                        </a:rPr>
                        <a:t>Free guided beta for 3–5 testers</a:t>
                      </a:r>
                    </a:p>
                  </a:txBody>
                  <a:tcPr marL="82296" marR="82296" marT="82296" marB="82296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200">
                          <a:solidFill>
                            <a:srgbClr val="3A3F4B"/>
                          </a:solidFill>
                          <a:latin typeface="Calibri"/>
                          <a:ea typeface="Calibri"/>
                          <a:cs typeface="Calibri"/>
                        </a:rPr>
                        <a:t>Real usage on real applications</a:t>
                      </a:r>
                    </a:p>
                  </a:txBody>
                  <a:tcPr marL="82296" marR="82296" marT="82296" marB="82296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200">
                          <a:solidFill>
                            <a:srgbClr val="3A3F4B"/>
                          </a:solidFill>
                          <a:latin typeface="Calibri"/>
                          <a:ea typeface="Calibri"/>
                          <a:cs typeface="Calibri"/>
                        </a:rPr>
                        <a:t>Feature input priority — pilot feedback shapes the roadmap</a:t>
                      </a:r>
                    </a:p>
                  </a:txBody>
                  <a:tcPr marL="82296" marR="82296" marT="82296" marB="82296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F6F1E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200">
                          <a:solidFill>
                            <a:srgbClr val="3A3F4B"/>
                          </a:solidFill>
                          <a:latin typeface="Calibri"/>
                          <a:ea typeface="Calibri"/>
                          <a:cs typeface="Calibri"/>
                        </a:rPr>
                        <a:t>15 min structured feedback weekly</a:t>
                      </a:r>
                    </a:p>
                  </a:txBody>
                  <a:tcPr marL="82296" marR="82296" marT="82296" marB="82296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F6F1E7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200">
                          <a:solidFill>
                            <a:srgbClr val="3A3F4B"/>
                          </a:solidFill>
                          <a:latin typeface="Calibri"/>
                          <a:ea typeface="Calibri"/>
                          <a:cs typeface="Calibri"/>
                        </a:rPr>
                        <a:t>First-mover option on the org tier</a:t>
                      </a:r>
                    </a:p>
                  </a:txBody>
                  <a:tcPr marL="82296" marR="82296" marT="82296" marB="82296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200">
                          <a:solidFill>
                            <a:srgbClr val="3A3F4B"/>
                          </a:solidFill>
                          <a:latin typeface="Calibri"/>
                          <a:ea typeface="Calibri"/>
                          <a:cs typeface="Calibri"/>
                        </a:rPr>
                        <a:t>One named pilot owner</a:t>
                      </a:r>
                    </a:p>
                  </a:txBody>
                  <a:tcPr marL="82296" marR="82296" marT="82296" marB="82296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200">
                          <a:solidFill>
                            <a:srgbClr val="3A3F4B"/>
                          </a:solidFill>
                          <a:latin typeface="Calibri"/>
                          <a:ea typeface="Calibri"/>
                          <a:cs typeface="Calibri"/>
                        </a:rPr>
                        <a:t>A privacy story you can put in front of candidates</a:t>
                      </a:r>
                    </a:p>
                  </a:txBody>
                  <a:tcPr marL="82296" marR="82296" marT="82296" marB="82296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F6F1E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sz="1200">
                          <a:solidFill>
                            <a:srgbClr val="3A3F4B"/>
                          </a:solidFill>
                          <a:latin typeface="Calibri"/>
                          <a:ea typeface="Calibri"/>
                          <a:cs typeface="Calibri"/>
                        </a:rPr>
                        <a:t>That's it — no money. No candidate data ever leaves their machines; we receive only the feedback you choose to share.</a:t>
                      </a:r>
                    </a:p>
                  </a:txBody>
                  <a:tcPr marL="82296" marR="82296" marT="82296" marB="82296">
                    <a:lnL w="6350" cmpd="sng">
                      <a:solidFill>
                        <a:srgbClr val="E5DFD2"/>
                      </a:solidFill>
                      <a:prstDash val="solid"/>
                    </a:lnL>
                    <a:lnR w="6350" cmpd="sng">
                      <a:solidFill>
                        <a:srgbClr val="E5DFD2"/>
                      </a:solidFill>
                      <a:prstDash val="solid"/>
                    </a:lnR>
                    <a:lnT w="6350" cmpd="sng">
                      <a:solidFill>
                        <a:srgbClr val="E5DFD2"/>
                      </a:solidFill>
                      <a:prstDash val="solid"/>
                    </a:lnT>
                    <a:lnB w="6350" cmpd="sng">
                      <a:solidFill>
                        <a:srgbClr val="E5DFD2"/>
                      </a:solidFill>
                      <a:prstDash val="solid"/>
                    </a:lnB>
                    <a:solidFill>
                      <a:srgbClr val="F6F1E7"/>
                    </a:solidFill>
                  </a:tcPr>
                </a:tc>
              </a:tr>
            </a:tbl>
          </a:graphicData>
        </a:graphic>
      </p:graphicFrame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1086FDD7-DCD7-4137-824E-D28E76A0F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57600"/>
            <a:ext cx="2670048" cy="841248"/>
          </a:xfrm>
          <a:prstGeom xmlns:a="http://schemas.openxmlformats.org/drawingml/2006/main" prst="roundRect">
            <a:avLst>
              <a:gd name="adj" fmla="val 9783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8AF7EC85-31D0-4CED-A16A-14358FFB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3886200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</p:spPr>
      </p:sp>
      <p:pic>
        <p:nvPicPr>
          <p:cNvPr id="26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529e1024b94b0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1644" y="3986052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8" name="Text 4">
            <a:extLst xmlns:a="http://schemas.openxmlformats.org/drawingml/2006/main">
              <a:ext uri="{FF2B5EF4-FFF2-40B4-BE49-F238E27FC236}">
                <a16:creationId xmlns:a16="http://schemas.microsoft.com/office/drawing/2014/main" id="{23B2409C-CDA7-4BBB-AD65-494D61F50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657600"/>
            <a:ext cx="1847088" cy="8412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Primary gate  3 of 5 complete a qualified application; no stop-condition incident</a:t>
            </a:r>
          </a:p>
        </p:txBody>
      </p:sp>
      <p:sp>
        <p:nvSpPr>
          <p:cNvPr id="9" name="Shape 5">
            <a:extLst xmlns:a="http://schemas.openxmlformats.org/drawingml/2006/main">
              <a:ext uri="{FF2B5EF4-FFF2-40B4-BE49-F238E27FC236}">
                <a16:creationId xmlns:a16="http://schemas.microsoft.com/office/drawing/2014/main" id="{31E6EFB4-9D38-4133-8A85-F22455D41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6976" y="3657600"/>
            <a:ext cx="2670048" cy="841248"/>
          </a:xfrm>
          <a:prstGeom xmlns:a="http://schemas.openxmlformats.org/drawingml/2006/main" prst="roundRect">
            <a:avLst>
              <a:gd name="adj" fmla="val 9783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6">
            <a:extLst xmlns:a="http://schemas.openxmlformats.org/drawingml/2006/main">
              <a:ext uri="{FF2B5EF4-FFF2-40B4-BE49-F238E27FC236}">
                <a16:creationId xmlns:a16="http://schemas.microsoft.com/office/drawing/2014/main" id="{41EA1A00-39B2-4B4E-9ABC-122A8C6F4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3886200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</p:spPr>
      </p:sp>
      <p:pic>
        <p:nvPicPr>
          <p:cNvPr id="30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a713e5467d44f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01420" y="3986052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12" name="Text 7">
            <a:extLst xmlns:a="http://schemas.openxmlformats.org/drawingml/2006/main">
              <a:ext uri="{FF2B5EF4-FFF2-40B4-BE49-F238E27FC236}">
                <a16:creationId xmlns:a16="http://schemas.microsoft.com/office/drawing/2014/main" id="{38712913-2A9F-4909-A900-BF67F1DF4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344" y="3657600"/>
            <a:ext cx="1847088" cy="8412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Evidence  Observed weekly use plus interviews; record attrition and counterevidence</a:t>
            </a:r>
          </a:p>
        </p:txBody>
      </p:sp>
      <p:sp>
        <p:nvSpPr>
          <p:cNvPr id="13" name="Shape 8">
            <a:extLst xmlns:a="http://schemas.openxmlformats.org/drawingml/2006/main">
              <a:ext uri="{FF2B5EF4-FFF2-40B4-BE49-F238E27FC236}">
                <a16:creationId xmlns:a16="http://schemas.microsoft.com/office/drawing/2014/main" id="{B92D8795-E13E-4501-ACDB-F092F30BD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752" y="3657600"/>
            <a:ext cx="2670048" cy="841248"/>
          </a:xfrm>
          <a:prstGeom xmlns:a="http://schemas.openxmlformats.org/drawingml/2006/main" prst="roundRect">
            <a:avLst>
              <a:gd name="adj" fmla="val 9783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88900" dist="25400" dir="2700000" sx="100000" sy="100000" kx="0" ky="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9">
            <a:extLst xmlns:a="http://schemas.openxmlformats.org/drawingml/2006/main">
              <a:ext uri="{FF2B5EF4-FFF2-40B4-BE49-F238E27FC236}">
                <a16:creationId xmlns:a16="http://schemas.microsoft.com/office/drawing/2014/main" id="{920B4533-95F0-44E2-A4CE-0F1418EEF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344" y="3886200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</p:spPr>
      </p:sp>
      <p:pic>
        <p:nvPicPr>
          <p:cNvPr id="34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08213a95dd4b3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81196" y="3986052"/>
            <a:ext cx="184343" cy="184343"/>
          </a:xfrm>
          <a:prstGeom xmlns:a="http://schemas.openxmlformats.org/drawingml/2006/main" prst="rect">
            <a:avLst/>
          </a:prstGeom>
        </p:spPr>
      </p:pic>
      <p:sp>
        <p:nvSpPr>
          <p:cNvPr id="16" name="Text 10">
            <a:extLst xmlns:a="http://schemas.openxmlformats.org/drawingml/2006/main">
              <a:ext uri="{FF2B5EF4-FFF2-40B4-BE49-F238E27FC236}">
                <a16:creationId xmlns:a16="http://schemas.microsoft.com/office/drawing/2014/main" id="{5E13BA4E-F3CA-464F-8A41-4D67D4875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5120" y="3657600"/>
            <a:ext cx="1847088" cy="8412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 b="1">
                <a:solidFill>
                  <a:srgbClr val="23262E"/>
                </a:solidFill>
                <a:latin typeface="Calibri"/>
                <a:ea typeface="Calibri"/>
                <a:cs typeface="Calibri"/>
              </a:rPr>
              <a:t>Decision  Proceed only if the primary gate passes and 3 interviews corroborate</a:t>
            </a:r>
          </a:p>
        </p:txBody>
      </p:sp>
    </p:spTree>
    <p:extLst>
      <p:ext uri="{BB962C8B-B14F-4D97-AF65-F5344CB8AC3E}">
        <p14:creationId xmlns:p14="http://schemas.microsoft.com/office/powerpoint/2010/main" val="114751901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2026-07-20T21:17:46.2430000Z</dcterms:created>
  <dcterms:modified xsi:type="dcterms:W3CDTF">2026-07-20T21:17:46.2430000Z</dcterms:modified>
</coreProperties>
</file>